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061E90-115E-418E-9217-CE7C564F315B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BA3608-0C42-49A3-BFF8-6958687CDFEA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09D2968-3344-4BA5-8EF7-010C240D5889}" type="slidenum">
              <a:rPr lang="ru-RU" smtClean="0"/>
              <a:pPr/>
              <a:t>2</a:t>
            </a:fld>
            <a:endParaRPr lang="ru-RU" smtClean="0"/>
          </a:p>
        </p:txBody>
      </p:sp>
      <p:sp>
        <p:nvSpPr>
          <p:cNvPr id="26317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3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4610C14-F62A-45B7-B26B-76F57435A623}" type="slidenum">
              <a:rPr lang="ru-RU" smtClean="0"/>
              <a:pPr/>
              <a:t>3</a:t>
            </a:fld>
            <a:endParaRPr lang="ru-RU" smtClean="0"/>
          </a:p>
        </p:txBody>
      </p:sp>
      <p:sp>
        <p:nvSpPr>
          <p:cNvPr id="26419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4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638C0F2-6715-405E-B3BF-2A11FE067BAA}" type="slidenum">
              <a:rPr lang="ru-RU" smtClean="0"/>
              <a:pPr/>
              <a:t>4</a:t>
            </a:fld>
            <a:endParaRPr lang="ru-RU" smtClean="0"/>
          </a:p>
        </p:txBody>
      </p:sp>
      <p:sp>
        <p:nvSpPr>
          <p:cNvPr id="26521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52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E54BD72-595E-46D7-924A-A0798D0507A1}" type="slidenum">
              <a:rPr lang="ru-RU" smtClean="0"/>
              <a:pPr/>
              <a:t>5</a:t>
            </a:fld>
            <a:endParaRPr lang="ru-RU" smtClean="0"/>
          </a:p>
        </p:txBody>
      </p:sp>
      <p:sp>
        <p:nvSpPr>
          <p:cNvPr id="26624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3371900-7F6A-4FB6-A0AC-FA3313A5FF62}" type="slidenum">
              <a:rPr lang="ru-RU" smtClean="0"/>
              <a:pPr/>
              <a:t>6</a:t>
            </a:fld>
            <a:endParaRPr lang="ru-RU" smtClean="0"/>
          </a:p>
        </p:txBody>
      </p:sp>
      <p:sp>
        <p:nvSpPr>
          <p:cNvPr id="26726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7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719CDC5-C2F6-409D-B9E1-72EC2BD044CE}" type="slidenum">
              <a:rPr lang="ru-RU" smtClean="0"/>
              <a:pPr/>
              <a:t>7</a:t>
            </a:fld>
            <a:endParaRPr lang="ru-RU" smtClean="0"/>
          </a:p>
        </p:txBody>
      </p:sp>
      <p:sp>
        <p:nvSpPr>
          <p:cNvPr id="26829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8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590C9DF-5ABC-4DD5-BB82-56BD85FB89CF}" type="slidenum">
              <a:rPr lang="ru-RU" smtClean="0"/>
              <a:pPr/>
              <a:t>8</a:t>
            </a:fld>
            <a:endParaRPr lang="ru-RU" smtClean="0"/>
          </a:p>
        </p:txBody>
      </p:sp>
      <p:sp>
        <p:nvSpPr>
          <p:cNvPr id="26931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9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A991CA0-F565-4A2D-A36F-402E9CABAC1C}" type="slidenum">
              <a:rPr lang="ru-RU" smtClean="0"/>
              <a:pPr/>
              <a:t>9</a:t>
            </a:fld>
            <a:endParaRPr lang="ru-RU" smtClean="0"/>
          </a:p>
        </p:txBody>
      </p:sp>
      <p:sp>
        <p:nvSpPr>
          <p:cNvPr id="27033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0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27C0E-49AF-4FF5-B0DD-D065BDED2E93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F5A98-2947-4EED-823B-B7DD503FB4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27C0E-49AF-4FF5-B0DD-D065BDED2E93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F5A98-2947-4EED-823B-B7DD503FB4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27C0E-49AF-4FF5-B0DD-D065BDED2E93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F5A98-2947-4EED-823B-B7DD503FB4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27C0E-49AF-4FF5-B0DD-D065BDED2E93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F5A98-2947-4EED-823B-B7DD503FB4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27C0E-49AF-4FF5-B0DD-D065BDED2E93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F5A98-2947-4EED-823B-B7DD503FB4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27C0E-49AF-4FF5-B0DD-D065BDED2E93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F5A98-2947-4EED-823B-B7DD503FB4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27C0E-49AF-4FF5-B0DD-D065BDED2E93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F5A98-2947-4EED-823B-B7DD503FB4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27C0E-49AF-4FF5-B0DD-D065BDED2E93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F5A98-2947-4EED-823B-B7DD503FB4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27C0E-49AF-4FF5-B0DD-D065BDED2E93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F5A98-2947-4EED-823B-B7DD503FB4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27C0E-49AF-4FF5-B0DD-D065BDED2E93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F5A98-2947-4EED-823B-B7DD503FB4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27C0E-49AF-4FF5-B0DD-D065BDED2E93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F5A98-2947-4EED-823B-B7DD503FB4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C27C0E-49AF-4FF5-B0DD-D065BDED2E93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4F5A98-2947-4EED-823B-B7DD503FB4D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Номер слайда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F5AD54B-B9B7-40EC-B4F4-E872CE330146}" type="slidenum">
              <a:rPr lang="ru-RU" smtClean="0"/>
              <a:pPr/>
              <a:t>1</a:t>
            </a:fld>
            <a:endParaRPr lang="ru-RU" smtClean="0"/>
          </a:p>
        </p:txBody>
      </p:sp>
      <p:sp>
        <p:nvSpPr>
          <p:cNvPr id="102403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14313" y="1114425"/>
            <a:ext cx="8723312" cy="2559050"/>
          </a:xfrm>
        </p:spPr>
        <p:txBody>
          <a:bodyPr/>
          <a:lstStyle/>
          <a:p>
            <a:pPr eaLnBrk="1" hangingPunct="1"/>
            <a:r>
              <a:rPr lang="ru-RU" sz="6600" b="1" smtClean="0">
                <a:solidFill>
                  <a:schemeClr val="accent2"/>
                </a:solidFill>
              </a:rPr>
              <a:t>Программирование </a:t>
            </a:r>
            <a:br>
              <a:rPr lang="ru-RU" sz="6600" b="1" smtClean="0">
                <a:solidFill>
                  <a:schemeClr val="accent2"/>
                </a:solidFill>
              </a:rPr>
            </a:br>
            <a:r>
              <a:rPr lang="ru-RU" sz="6600" b="1" smtClean="0">
                <a:solidFill>
                  <a:schemeClr val="accent2"/>
                </a:solidFill>
              </a:rPr>
              <a:t>на языке Паскаль</a:t>
            </a:r>
          </a:p>
        </p:txBody>
      </p:sp>
      <p:sp>
        <p:nvSpPr>
          <p:cNvPr id="10240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36550" y="3886200"/>
            <a:ext cx="8526463" cy="906463"/>
          </a:xfrm>
        </p:spPr>
        <p:txBody>
          <a:bodyPr/>
          <a:lstStyle/>
          <a:p>
            <a:pPr eaLnBrk="1" hangingPunct="1"/>
            <a:r>
              <a:rPr lang="ru-RU" sz="4400" b="1" smtClean="0"/>
              <a:t>Тема </a:t>
            </a:r>
            <a:r>
              <a:rPr lang="en-US" sz="4400" b="1" smtClean="0"/>
              <a:t>6</a:t>
            </a:r>
            <a:r>
              <a:rPr lang="ru-RU" sz="4400" b="1" smtClean="0"/>
              <a:t>. Оператор выбора</a:t>
            </a:r>
          </a:p>
        </p:txBody>
      </p:sp>
      <p:sp>
        <p:nvSpPr>
          <p:cNvPr id="102405" name="Rectangle 4"/>
          <p:cNvSpPr>
            <a:spLocks noChangeArrowheads="1"/>
          </p:cNvSpPr>
          <p:nvPr/>
        </p:nvSpPr>
        <p:spPr bwMode="auto">
          <a:xfrm>
            <a:off x="144463" y="6216650"/>
            <a:ext cx="430530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ru-RU" sz="2400" b="0" i="1" dirty="0"/>
              <a:t>© К.Ю. Поляков, 2006-2009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Номер слайда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681AEF8-F04F-4BCA-8D34-3E468E0BFCB1}" type="slidenum">
              <a:rPr lang="ru-RU" smtClean="0"/>
              <a:pPr/>
              <a:t>2</a:t>
            </a:fld>
            <a:endParaRPr lang="ru-RU" smtClean="0"/>
          </a:p>
        </p:txBody>
      </p:sp>
      <p:sp>
        <p:nvSpPr>
          <p:cNvPr id="103427" name="Line 2"/>
          <p:cNvSpPr>
            <a:spLocks noChangeShapeType="1"/>
          </p:cNvSpPr>
          <p:nvPr/>
        </p:nvSpPr>
        <p:spPr bwMode="auto">
          <a:xfrm>
            <a:off x="376238" y="795338"/>
            <a:ext cx="8464550" cy="0"/>
          </a:xfrm>
          <a:prstGeom prst="line">
            <a:avLst/>
          </a:prstGeom>
          <a:noFill/>
          <a:ln w="38100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3428" name="Text Box 3"/>
          <p:cNvSpPr txBox="1">
            <a:spLocks noChangeArrowheads="1"/>
          </p:cNvSpPr>
          <p:nvPr/>
        </p:nvSpPr>
        <p:spPr bwMode="auto">
          <a:xfrm>
            <a:off x="6118225" y="884238"/>
            <a:ext cx="673100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ru-RU" sz="1000" b="0">
              <a:latin typeface="Times New Roman" pitchFamily="18" charset="0"/>
            </a:endParaRPr>
          </a:p>
        </p:txBody>
      </p:sp>
      <p:sp>
        <p:nvSpPr>
          <p:cNvPr id="103429" name="Text Box 4"/>
          <p:cNvSpPr txBox="1">
            <a:spLocks noChangeArrowheads="1"/>
          </p:cNvSpPr>
          <p:nvPr/>
        </p:nvSpPr>
        <p:spPr bwMode="auto">
          <a:xfrm>
            <a:off x="395288" y="188913"/>
            <a:ext cx="81407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3000"/>
              <a:t>Оператор выбора</a:t>
            </a:r>
          </a:p>
        </p:txBody>
      </p:sp>
      <p:sp>
        <p:nvSpPr>
          <p:cNvPr id="152581" name="Text Box 5"/>
          <p:cNvSpPr txBox="1">
            <a:spLocks noChangeArrowheads="1"/>
          </p:cNvSpPr>
          <p:nvPr/>
        </p:nvSpPr>
        <p:spPr bwMode="auto">
          <a:xfrm>
            <a:off x="369888" y="942975"/>
            <a:ext cx="8420100" cy="3910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>
                <a:solidFill>
                  <a:srgbClr val="3333FF"/>
                </a:solidFill>
              </a:rPr>
              <a:t>Задача: </a:t>
            </a:r>
            <a:r>
              <a:rPr lang="ru-RU" sz="2400" b="0"/>
              <a:t>Ввести номер месяца и вывести количество </a:t>
            </a:r>
            <a:br>
              <a:rPr lang="ru-RU" sz="2400" b="0"/>
            </a:br>
            <a:r>
              <a:rPr lang="ru-RU" sz="2400" b="0"/>
              <a:t>               дней в этом месяце. </a:t>
            </a:r>
          </a:p>
          <a:p>
            <a:pPr>
              <a:spcBef>
                <a:spcPct val="50000"/>
              </a:spcBef>
            </a:pPr>
            <a:r>
              <a:rPr lang="ru-RU" sz="2400">
                <a:solidFill>
                  <a:srgbClr val="3333FF"/>
                </a:solidFill>
              </a:rPr>
              <a:t>Решение: </a:t>
            </a:r>
            <a:r>
              <a:rPr lang="ru-RU" sz="2400" b="0"/>
              <a:t>Число дней по месяцам:</a:t>
            </a:r>
          </a:p>
          <a:p>
            <a:pPr marL="1616075" lvl="1" indent="-1436688">
              <a:spcBef>
                <a:spcPct val="15000"/>
              </a:spcBef>
            </a:pPr>
            <a:r>
              <a:rPr lang="ru-RU" sz="2400"/>
              <a:t>28 дней</a:t>
            </a:r>
            <a:r>
              <a:rPr lang="ru-RU" sz="2400" b="0"/>
              <a:t> – 2 (февраль)</a:t>
            </a:r>
          </a:p>
          <a:p>
            <a:pPr marL="1616075" lvl="1" indent="-1436688">
              <a:spcBef>
                <a:spcPct val="15000"/>
              </a:spcBef>
            </a:pPr>
            <a:r>
              <a:rPr lang="ru-RU" sz="2400"/>
              <a:t>30 дней</a:t>
            </a:r>
            <a:r>
              <a:rPr lang="ru-RU" sz="2400" b="0"/>
              <a:t> – 4 (апрель), 6 (июнь), 9 (сентябрь), 11 (ноябрь)</a:t>
            </a:r>
          </a:p>
          <a:p>
            <a:pPr marL="1616075" lvl="1" indent="-1436688">
              <a:spcBef>
                <a:spcPct val="15000"/>
              </a:spcBef>
            </a:pPr>
            <a:r>
              <a:rPr lang="ru-RU" sz="2400"/>
              <a:t>31 день</a:t>
            </a:r>
            <a:r>
              <a:rPr lang="ru-RU" sz="2400" b="0"/>
              <a:t> – 1 (январь), 3 (март), 5 (май), 7 (июль), </a:t>
            </a:r>
            <a:br>
              <a:rPr lang="ru-RU" sz="2400" b="0"/>
            </a:br>
            <a:r>
              <a:rPr lang="ru-RU" sz="2400" b="0"/>
              <a:t>8 (август), 10 (октябрь), 12 (декабрь)</a:t>
            </a:r>
          </a:p>
          <a:p>
            <a:pPr>
              <a:spcBef>
                <a:spcPct val="50000"/>
              </a:spcBef>
            </a:pPr>
            <a:r>
              <a:rPr lang="ru-RU" sz="2400">
                <a:solidFill>
                  <a:srgbClr val="3333FF"/>
                </a:solidFill>
              </a:rPr>
              <a:t>Особенность: </a:t>
            </a:r>
            <a:r>
              <a:rPr lang="ru-RU" sz="2400" b="0"/>
              <a:t>Выбор не из двух, а из нескольких </a:t>
            </a:r>
            <a:br>
              <a:rPr lang="ru-RU" sz="2400" b="0"/>
            </a:br>
            <a:r>
              <a:rPr lang="ru-RU" sz="2400" b="0"/>
              <a:t>                    вариантов в зависимости от номера месяца.</a:t>
            </a:r>
            <a:endParaRPr lang="en-US" sz="2400" b="0"/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890588" y="5476875"/>
            <a:ext cx="7515225" cy="663575"/>
            <a:chOff x="796" y="2336"/>
            <a:chExt cx="4734" cy="418"/>
          </a:xfrm>
        </p:grpSpPr>
        <p:sp>
          <p:nvSpPr>
            <p:cNvPr id="103432" name="Text Box 7"/>
            <p:cNvSpPr txBox="1">
              <a:spLocks noChangeArrowheads="1"/>
            </p:cNvSpPr>
            <p:nvPr/>
          </p:nvSpPr>
          <p:spPr bwMode="auto">
            <a:xfrm>
              <a:off x="1090" y="2403"/>
              <a:ext cx="4440" cy="296"/>
            </a:xfrm>
            <a:prstGeom prst="rect">
              <a:avLst/>
            </a:prstGeom>
            <a:solidFill>
              <a:srgbClr val="D1D1FF"/>
            </a:solidFill>
            <a:ln w="12700">
              <a:solidFill>
                <a:srgbClr val="00008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ru-RU" sz="2400"/>
                <a:t>  Можно ли решить известными методами</a:t>
              </a:r>
              <a:r>
                <a:rPr lang="en-US" sz="2400"/>
                <a:t>?</a:t>
              </a:r>
              <a:endParaRPr lang="ru-RU" sz="2400"/>
            </a:p>
          </p:txBody>
        </p:sp>
        <p:sp>
          <p:nvSpPr>
            <p:cNvPr id="103433" name="Oval 8"/>
            <p:cNvSpPr>
              <a:spLocks noChangeArrowheads="1"/>
            </p:cNvSpPr>
            <p:nvPr/>
          </p:nvSpPr>
          <p:spPr bwMode="auto">
            <a:xfrm>
              <a:off x="796" y="2336"/>
              <a:ext cx="409" cy="418"/>
            </a:xfrm>
            <a:prstGeom prst="ellipse">
              <a:avLst/>
            </a:prstGeom>
            <a:solidFill>
              <a:srgbClr val="00008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 sz="4400">
                  <a:solidFill>
                    <a:schemeClr val="bg1"/>
                  </a:solidFill>
                  <a:latin typeface="Arial Black" pitchFamily="34" charset="0"/>
                </a:rPr>
                <a:t>?</a:t>
              </a:r>
              <a:endParaRPr lang="ru-RU" sz="4400">
                <a:solidFill>
                  <a:schemeClr val="bg1"/>
                </a:solidFill>
                <a:latin typeface="Arial Black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25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525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525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525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5258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15258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2581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Номер слайда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0796AB3-35F0-4C20-8787-BEAF8FA89CA5}" type="slidenum">
              <a:rPr lang="ru-RU" smtClean="0"/>
              <a:pPr/>
              <a:t>3</a:t>
            </a:fld>
            <a:endParaRPr lang="ru-RU" smtClean="0"/>
          </a:p>
        </p:txBody>
      </p:sp>
      <p:sp>
        <p:nvSpPr>
          <p:cNvPr id="104451" name="Line 2"/>
          <p:cNvSpPr>
            <a:spLocks noChangeShapeType="1"/>
          </p:cNvSpPr>
          <p:nvPr/>
        </p:nvSpPr>
        <p:spPr bwMode="auto">
          <a:xfrm>
            <a:off x="376238" y="795338"/>
            <a:ext cx="8464550" cy="0"/>
          </a:xfrm>
          <a:prstGeom prst="line">
            <a:avLst/>
          </a:prstGeom>
          <a:noFill/>
          <a:ln w="38100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4452" name="Text Box 4"/>
          <p:cNvSpPr txBox="1">
            <a:spLocks noChangeArrowheads="1"/>
          </p:cNvSpPr>
          <p:nvPr/>
        </p:nvSpPr>
        <p:spPr bwMode="auto">
          <a:xfrm>
            <a:off x="395288" y="188913"/>
            <a:ext cx="81407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3000"/>
              <a:t>Алгоритм</a:t>
            </a:r>
          </a:p>
        </p:txBody>
      </p:sp>
      <p:sp>
        <p:nvSpPr>
          <p:cNvPr id="154630" name="AutoShape 6"/>
          <p:cNvSpPr>
            <a:spLocks noChangeArrowheads="1"/>
          </p:cNvSpPr>
          <p:nvPr/>
        </p:nvSpPr>
        <p:spPr bwMode="auto">
          <a:xfrm>
            <a:off x="2932113" y="912813"/>
            <a:ext cx="1481137" cy="377825"/>
          </a:xfrm>
          <a:prstGeom prst="flowChartTerminator">
            <a:avLst/>
          </a:prstGeom>
          <a:solidFill>
            <a:srgbClr val="FFFF99"/>
          </a:solidFill>
          <a:ln w="12700">
            <a:solidFill>
              <a:schemeClr val="tx1"/>
            </a:solidFill>
            <a:miter lim="800000"/>
            <a:headEnd/>
            <a:tailEnd type="none" w="lg" len="lg"/>
          </a:ln>
        </p:spPr>
        <p:txBody>
          <a:bodyPr wrap="none" lIns="90000" tIns="46800" rIns="90000" bIns="46800" anchor="ctr"/>
          <a:lstStyle/>
          <a:p>
            <a:pPr algn="ctr"/>
            <a:r>
              <a:rPr lang="ru-RU" sz="2200" b="0"/>
              <a:t>начало</a:t>
            </a:r>
          </a:p>
        </p:txBody>
      </p:sp>
      <p:sp>
        <p:nvSpPr>
          <p:cNvPr id="154631" name="AutoShape 7"/>
          <p:cNvSpPr>
            <a:spLocks noChangeArrowheads="1"/>
          </p:cNvSpPr>
          <p:nvPr/>
        </p:nvSpPr>
        <p:spPr bwMode="auto">
          <a:xfrm>
            <a:off x="2941638" y="6103938"/>
            <a:ext cx="1481137" cy="414337"/>
          </a:xfrm>
          <a:prstGeom prst="flowChartTerminator">
            <a:avLst/>
          </a:prstGeom>
          <a:solidFill>
            <a:srgbClr val="FFFF99"/>
          </a:solidFill>
          <a:ln w="12700">
            <a:solidFill>
              <a:schemeClr val="tx1"/>
            </a:solidFill>
            <a:miter lim="800000"/>
            <a:headEnd/>
            <a:tailEnd type="none" w="lg" len="lg"/>
          </a:ln>
        </p:spPr>
        <p:txBody>
          <a:bodyPr wrap="none" lIns="90000" tIns="46800" rIns="90000" bIns="46800" anchor="ctr"/>
          <a:lstStyle/>
          <a:p>
            <a:pPr algn="ctr"/>
            <a:r>
              <a:rPr lang="ru-RU" sz="2200" b="0"/>
              <a:t>конец</a:t>
            </a:r>
          </a:p>
        </p:txBody>
      </p:sp>
      <p:sp>
        <p:nvSpPr>
          <p:cNvPr id="154635" name="Oval 11"/>
          <p:cNvSpPr>
            <a:spLocks noChangeArrowheads="1"/>
          </p:cNvSpPr>
          <p:nvPr/>
        </p:nvSpPr>
        <p:spPr bwMode="auto">
          <a:xfrm>
            <a:off x="6561138" y="3078163"/>
            <a:ext cx="71437" cy="71437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tx1"/>
            </a:solidFill>
            <a:round/>
            <a:headEnd/>
            <a:tailEnd type="none" w="lg" len="lg"/>
          </a:ln>
        </p:spPr>
        <p:txBody>
          <a:bodyPr wrap="none" lIns="90000" tIns="46800" rIns="90000" bIns="46800" anchor="ctr"/>
          <a:lstStyle/>
          <a:p>
            <a:endParaRPr lang="ru-RU"/>
          </a:p>
        </p:txBody>
      </p:sp>
      <p:sp>
        <p:nvSpPr>
          <p:cNvPr id="154638" name="Line 14"/>
          <p:cNvSpPr>
            <a:spLocks noChangeShapeType="1"/>
          </p:cNvSpPr>
          <p:nvPr/>
        </p:nvSpPr>
        <p:spPr bwMode="auto">
          <a:xfrm>
            <a:off x="3643313" y="5564188"/>
            <a:ext cx="0" cy="557212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lIns="90000" tIns="46800" rIns="90000" bIns="46800" anchor="ctr"/>
          <a:lstStyle/>
          <a:p>
            <a:endParaRPr lang="ru-RU"/>
          </a:p>
        </p:txBody>
      </p:sp>
      <p:sp>
        <p:nvSpPr>
          <p:cNvPr id="154639" name="AutoShape 15"/>
          <p:cNvSpPr>
            <a:spLocks noChangeArrowheads="1"/>
          </p:cNvSpPr>
          <p:nvPr/>
        </p:nvSpPr>
        <p:spPr bwMode="auto">
          <a:xfrm>
            <a:off x="7126288" y="1657350"/>
            <a:ext cx="1265237" cy="623888"/>
          </a:xfrm>
          <a:prstGeom prst="wedgeRoundRectCallout">
            <a:avLst>
              <a:gd name="adj1" fmla="val -61826"/>
              <a:gd name="adj2" fmla="val 106624"/>
              <a:gd name="adj3" fmla="val 16667"/>
            </a:avLst>
          </a:prstGeom>
          <a:solidFill>
            <a:srgbClr val="E6E6FF"/>
          </a:solidFill>
          <a:ln w="12700">
            <a:noFill/>
            <a:miter lim="800000"/>
            <a:headEnd/>
            <a:tailEnd type="none" w="lg" len="lg"/>
          </a:ln>
          <a:effectLst>
            <a:outerShdw dist="35921" dir="2700000" algn="ctr" rotWithShape="0">
              <a:schemeClr val="tx1"/>
            </a:outerShdw>
          </a:effectLst>
        </p:spPr>
        <p:txBody>
          <a:bodyPr lIns="90000" tIns="46800" rIns="90000" bIns="46800" anchor="ctr"/>
          <a:lstStyle/>
          <a:p>
            <a:pPr algn="ctr">
              <a:defRPr/>
            </a:pPr>
            <a:r>
              <a:rPr lang="ru-RU" sz="2400" b="0" dirty="0"/>
              <a:t>выбор</a:t>
            </a:r>
          </a:p>
        </p:txBody>
      </p:sp>
      <p:sp>
        <p:nvSpPr>
          <p:cNvPr id="154641" name="AutoShape 17"/>
          <p:cNvSpPr>
            <a:spLocks noChangeArrowheads="1"/>
          </p:cNvSpPr>
          <p:nvPr/>
        </p:nvSpPr>
        <p:spPr bwMode="auto">
          <a:xfrm>
            <a:off x="322263" y="4743450"/>
            <a:ext cx="1925637" cy="1506538"/>
          </a:xfrm>
          <a:prstGeom prst="wedgeRoundRectCallout">
            <a:avLst>
              <a:gd name="adj1" fmla="val 90124"/>
              <a:gd name="adj2" fmla="val -39818"/>
              <a:gd name="adj3" fmla="val 16667"/>
            </a:avLst>
          </a:prstGeom>
          <a:solidFill>
            <a:srgbClr val="E6E6FF"/>
          </a:solidFill>
          <a:ln w="12700">
            <a:noFill/>
            <a:miter lim="800000"/>
            <a:headEnd/>
            <a:tailEnd type="none" w="lg" len="lg"/>
          </a:ln>
          <a:effectLst>
            <a:outerShdw dist="35921" dir="2700000" algn="ctr" rotWithShape="0">
              <a:schemeClr val="tx1"/>
            </a:outerShdw>
          </a:effectLst>
        </p:spPr>
        <p:txBody>
          <a:bodyPr lIns="90000" tIns="46800" rIns="90000" bIns="46800" anchor="ctr"/>
          <a:lstStyle/>
          <a:p>
            <a:pPr algn="ctr">
              <a:defRPr/>
            </a:pPr>
            <a:r>
              <a:rPr lang="ru-RU" sz="2400" b="0" dirty="0"/>
              <a:t>ни один вариант не подошел</a:t>
            </a:r>
          </a:p>
        </p:txBody>
      </p:sp>
      <p:sp>
        <p:nvSpPr>
          <p:cNvPr id="154636" name="Line 12"/>
          <p:cNvSpPr>
            <a:spLocks noChangeShapeType="1"/>
          </p:cNvSpPr>
          <p:nvPr/>
        </p:nvSpPr>
        <p:spPr bwMode="auto">
          <a:xfrm>
            <a:off x="3627438" y="1273175"/>
            <a:ext cx="0" cy="252413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lIns="90000" tIns="46800" rIns="90000" bIns="46800" anchor="ctr"/>
          <a:lstStyle/>
          <a:p>
            <a:endParaRPr lang="ru-RU"/>
          </a:p>
        </p:txBody>
      </p:sp>
      <p:sp>
        <p:nvSpPr>
          <p:cNvPr id="154642" name="AutoShape 18"/>
          <p:cNvSpPr>
            <a:spLocks noChangeArrowheads="1"/>
          </p:cNvSpPr>
          <p:nvPr/>
        </p:nvSpPr>
        <p:spPr bwMode="auto">
          <a:xfrm>
            <a:off x="2857500" y="1525588"/>
            <a:ext cx="1660525" cy="346075"/>
          </a:xfrm>
          <a:prstGeom prst="flowChartInputOutput">
            <a:avLst/>
          </a:prstGeom>
          <a:solidFill>
            <a:srgbClr val="FFFF99"/>
          </a:solidFill>
          <a:ln w="12700">
            <a:solidFill>
              <a:schemeClr val="tx1"/>
            </a:solidFill>
            <a:miter lim="800000"/>
            <a:headEnd/>
            <a:tailEnd type="none" w="lg" len="lg"/>
          </a:ln>
        </p:spPr>
        <p:txBody>
          <a:bodyPr wrap="none" lIns="90000" tIns="46800" rIns="90000" bIns="46800" anchor="ctr"/>
          <a:lstStyle/>
          <a:p>
            <a:pPr algn="ctr"/>
            <a:r>
              <a:rPr lang="ru-RU" b="0"/>
              <a:t>ввод </a:t>
            </a:r>
            <a:r>
              <a:rPr lang="en-US">
                <a:latin typeface="Courier New" pitchFamily="49" charset="0"/>
              </a:rPr>
              <a:t>M</a:t>
            </a:r>
            <a:endParaRPr lang="ru-RU">
              <a:latin typeface="Courier New" pitchFamily="49" charset="0"/>
            </a:endParaRPr>
          </a:p>
        </p:txBody>
      </p:sp>
      <p:sp>
        <p:nvSpPr>
          <p:cNvPr id="154643" name="Line 19"/>
          <p:cNvSpPr>
            <a:spLocks noChangeShapeType="1"/>
          </p:cNvSpPr>
          <p:nvPr/>
        </p:nvSpPr>
        <p:spPr bwMode="auto">
          <a:xfrm>
            <a:off x="3608388" y="1879600"/>
            <a:ext cx="0" cy="214313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lIns="90000" tIns="46800" rIns="90000" bIns="46800" anchor="ctr"/>
          <a:lstStyle/>
          <a:p>
            <a:endParaRPr lang="ru-RU"/>
          </a:p>
        </p:txBody>
      </p:sp>
      <p:sp>
        <p:nvSpPr>
          <p:cNvPr id="154646" name="Rectangle 22"/>
          <p:cNvSpPr>
            <a:spLocks noChangeArrowheads="1"/>
          </p:cNvSpPr>
          <p:nvPr/>
        </p:nvSpPr>
        <p:spPr bwMode="auto">
          <a:xfrm>
            <a:off x="2643188" y="1984375"/>
            <a:ext cx="4386262" cy="2789238"/>
          </a:xfrm>
          <a:prstGeom prst="rect">
            <a:avLst/>
          </a:prstGeom>
          <a:solidFill>
            <a:srgbClr val="E6E6FF"/>
          </a:solidFill>
          <a:ln w="12700">
            <a:noFill/>
            <a:prstDash val="dash"/>
            <a:miter lim="800000"/>
            <a:headEnd/>
            <a:tailEnd type="none" w="lg" len="lg"/>
          </a:ln>
          <a:effectLst>
            <a:outerShdw dist="35921" dir="2700000" algn="ctr" rotWithShape="0">
              <a:schemeClr val="tx1"/>
            </a:outerShdw>
          </a:effectLst>
        </p:spPr>
        <p:txBody>
          <a:bodyPr wrap="none" lIns="90000" tIns="46800" rIns="90000" bIns="46800" anchor="ctr"/>
          <a:lstStyle/>
          <a:p>
            <a:pPr>
              <a:defRPr/>
            </a:pPr>
            <a:endParaRPr lang="ru-RU"/>
          </a:p>
        </p:txBody>
      </p:sp>
      <p:sp>
        <p:nvSpPr>
          <p:cNvPr id="154632" name="Text Box 8"/>
          <p:cNvSpPr txBox="1">
            <a:spLocks noChangeArrowheads="1"/>
          </p:cNvSpPr>
          <p:nvPr/>
        </p:nvSpPr>
        <p:spPr bwMode="auto">
          <a:xfrm>
            <a:off x="4125913" y="1978025"/>
            <a:ext cx="603250" cy="366713"/>
          </a:xfrm>
          <a:prstGeom prst="rect">
            <a:avLst/>
          </a:prstGeom>
          <a:noFill/>
          <a:ln w="12700">
            <a:noFill/>
            <a:miter lim="800000"/>
            <a:headEnd/>
            <a:tailEnd type="none" w="lg" len="lg"/>
          </a:ln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0"/>
              <a:t>да</a:t>
            </a:r>
          </a:p>
        </p:txBody>
      </p:sp>
      <p:sp>
        <p:nvSpPr>
          <p:cNvPr id="154633" name="Text Box 9"/>
          <p:cNvSpPr txBox="1">
            <a:spLocks noChangeArrowheads="1"/>
          </p:cNvSpPr>
          <p:nvPr/>
        </p:nvSpPr>
        <p:spPr bwMode="auto">
          <a:xfrm>
            <a:off x="3000375" y="2571750"/>
            <a:ext cx="603250" cy="366713"/>
          </a:xfrm>
          <a:prstGeom prst="rect">
            <a:avLst/>
          </a:prstGeom>
          <a:noFill/>
          <a:ln w="12700">
            <a:noFill/>
            <a:miter lim="800000"/>
            <a:headEnd/>
            <a:tailEnd type="none" w="lg" len="lg"/>
          </a:ln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0"/>
              <a:t>нет</a:t>
            </a:r>
          </a:p>
        </p:txBody>
      </p:sp>
      <p:sp>
        <p:nvSpPr>
          <p:cNvPr id="154634" name="AutoShape 10"/>
          <p:cNvSpPr>
            <a:spLocks noChangeArrowheads="1"/>
          </p:cNvSpPr>
          <p:nvPr/>
        </p:nvSpPr>
        <p:spPr bwMode="auto">
          <a:xfrm>
            <a:off x="2940050" y="2089150"/>
            <a:ext cx="1346200" cy="549275"/>
          </a:xfrm>
          <a:prstGeom prst="flowChartDecision">
            <a:avLst/>
          </a:prstGeom>
          <a:solidFill>
            <a:srgbClr val="FFFF99"/>
          </a:solidFill>
          <a:ln w="12700">
            <a:solidFill>
              <a:schemeClr val="tx1"/>
            </a:solidFill>
            <a:miter lim="800000"/>
            <a:headEnd/>
            <a:tailEnd type="none" w="lg" len="lg"/>
          </a:ln>
        </p:spPr>
        <p:txBody>
          <a:bodyPr wrap="none" lIns="90000" tIns="46800" rIns="90000" bIns="46800" anchor="ctr"/>
          <a:lstStyle/>
          <a:p>
            <a:pPr algn="ctr"/>
            <a:r>
              <a:rPr lang="en-US">
                <a:latin typeface="Courier New" pitchFamily="49" charset="0"/>
              </a:rPr>
              <a:t>M</a:t>
            </a:r>
            <a:r>
              <a:rPr lang="en-US"/>
              <a:t> </a:t>
            </a:r>
            <a:r>
              <a:rPr lang="en-US">
                <a:latin typeface="Courier New" pitchFamily="49" charset="0"/>
              </a:rPr>
              <a:t>=</a:t>
            </a:r>
            <a:r>
              <a:rPr lang="en-US"/>
              <a:t> </a:t>
            </a:r>
            <a:r>
              <a:rPr lang="en-US">
                <a:latin typeface="Courier New" pitchFamily="49" charset="0"/>
              </a:rPr>
              <a:t>1?</a:t>
            </a:r>
            <a:endParaRPr lang="ru-RU">
              <a:latin typeface="Courier New" pitchFamily="49" charset="0"/>
            </a:endParaRPr>
          </a:p>
        </p:txBody>
      </p:sp>
      <p:sp>
        <p:nvSpPr>
          <p:cNvPr id="154644" name="Line 20"/>
          <p:cNvSpPr>
            <a:spLocks noChangeShapeType="1"/>
          </p:cNvSpPr>
          <p:nvPr/>
        </p:nvSpPr>
        <p:spPr bwMode="auto">
          <a:xfrm>
            <a:off x="3609975" y="2633663"/>
            <a:ext cx="0" cy="2254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lIns="90000" tIns="46800" rIns="90000" bIns="46800" anchor="ctr"/>
          <a:lstStyle/>
          <a:p>
            <a:endParaRPr lang="ru-RU"/>
          </a:p>
        </p:txBody>
      </p:sp>
      <p:sp>
        <p:nvSpPr>
          <p:cNvPr id="154647" name="Line 23"/>
          <p:cNvSpPr>
            <a:spLocks noChangeShapeType="1"/>
          </p:cNvSpPr>
          <p:nvPr/>
        </p:nvSpPr>
        <p:spPr bwMode="auto">
          <a:xfrm>
            <a:off x="4265613" y="2360613"/>
            <a:ext cx="455612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lIns="90000" tIns="46800" rIns="90000" bIns="46800" anchor="ctr"/>
          <a:lstStyle/>
          <a:p>
            <a:endParaRPr lang="ru-RU"/>
          </a:p>
        </p:txBody>
      </p:sp>
      <p:sp>
        <p:nvSpPr>
          <p:cNvPr id="154648" name="AutoShape 24"/>
          <p:cNvSpPr>
            <a:spLocks noChangeArrowheads="1"/>
          </p:cNvSpPr>
          <p:nvPr/>
        </p:nvSpPr>
        <p:spPr bwMode="auto">
          <a:xfrm>
            <a:off x="4727575" y="2192338"/>
            <a:ext cx="1222375" cy="373062"/>
          </a:xfrm>
          <a:prstGeom prst="flowChartProcess">
            <a:avLst/>
          </a:prstGeom>
          <a:solidFill>
            <a:srgbClr val="FFFF99"/>
          </a:solidFill>
          <a:ln w="12700">
            <a:solidFill>
              <a:schemeClr val="tx1"/>
            </a:solidFill>
            <a:miter lim="800000"/>
            <a:headEnd/>
            <a:tailEnd type="none" w="lg" len="lg"/>
          </a:ln>
        </p:spPr>
        <p:txBody>
          <a:bodyPr wrap="none" lIns="90000" tIns="46800" rIns="90000" bIns="46800" anchor="ctr"/>
          <a:lstStyle/>
          <a:p>
            <a:pPr algn="ctr"/>
            <a:r>
              <a:rPr lang="en-US">
                <a:latin typeface="Courier New" pitchFamily="49" charset="0"/>
              </a:rPr>
              <a:t>D</a:t>
            </a:r>
            <a:r>
              <a:rPr lang="en-US"/>
              <a:t> </a:t>
            </a:r>
            <a:r>
              <a:rPr lang="en-US">
                <a:latin typeface="Courier New" pitchFamily="49" charset="0"/>
              </a:rPr>
              <a:t>:=</a:t>
            </a:r>
            <a:r>
              <a:rPr lang="en-US" b="0"/>
              <a:t> </a:t>
            </a:r>
            <a:r>
              <a:rPr lang="en-US">
                <a:latin typeface="Courier New" pitchFamily="49" charset="0"/>
              </a:rPr>
              <a:t>31;</a:t>
            </a:r>
          </a:p>
        </p:txBody>
      </p:sp>
      <p:sp>
        <p:nvSpPr>
          <p:cNvPr id="154649" name="Text Box 25"/>
          <p:cNvSpPr txBox="1">
            <a:spLocks noChangeArrowheads="1"/>
          </p:cNvSpPr>
          <p:nvPr/>
        </p:nvSpPr>
        <p:spPr bwMode="auto">
          <a:xfrm>
            <a:off x="3016250" y="3328988"/>
            <a:ext cx="603250" cy="368300"/>
          </a:xfrm>
          <a:prstGeom prst="rect">
            <a:avLst/>
          </a:prstGeom>
          <a:noFill/>
          <a:ln w="12700">
            <a:noFill/>
            <a:miter lim="800000"/>
            <a:headEnd/>
            <a:tailEnd type="none" w="lg" len="lg"/>
          </a:ln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0"/>
              <a:t>нет</a:t>
            </a:r>
          </a:p>
        </p:txBody>
      </p:sp>
      <p:sp>
        <p:nvSpPr>
          <p:cNvPr id="154650" name="AutoShape 26"/>
          <p:cNvSpPr>
            <a:spLocks noChangeArrowheads="1"/>
          </p:cNvSpPr>
          <p:nvPr/>
        </p:nvSpPr>
        <p:spPr bwMode="auto">
          <a:xfrm>
            <a:off x="2955925" y="2849563"/>
            <a:ext cx="1346200" cy="547687"/>
          </a:xfrm>
          <a:prstGeom prst="flowChartDecision">
            <a:avLst/>
          </a:prstGeom>
          <a:solidFill>
            <a:srgbClr val="FFFF99"/>
          </a:solidFill>
          <a:ln w="12700">
            <a:solidFill>
              <a:schemeClr val="tx1"/>
            </a:solidFill>
            <a:miter lim="800000"/>
            <a:headEnd/>
            <a:tailEnd type="none" w="lg" len="lg"/>
          </a:ln>
        </p:spPr>
        <p:txBody>
          <a:bodyPr wrap="none" lIns="90000" tIns="46800" rIns="90000" bIns="46800" anchor="ctr"/>
          <a:lstStyle/>
          <a:p>
            <a:pPr algn="ctr"/>
            <a:r>
              <a:rPr lang="en-US">
                <a:latin typeface="Courier New" pitchFamily="49" charset="0"/>
              </a:rPr>
              <a:t>M</a:t>
            </a:r>
            <a:r>
              <a:rPr lang="en-US"/>
              <a:t> </a:t>
            </a:r>
            <a:r>
              <a:rPr lang="en-US">
                <a:latin typeface="Courier New" pitchFamily="49" charset="0"/>
              </a:rPr>
              <a:t>=</a:t>
            </a:r>
            <a:r>
              <a:rPr lang="en-US"/>
              <a:t> </a:t>
            </a:r>
            <a:r>
              <a:rPr lang="en-US">
                <a:latin typeface="Courier New" pitchFamily="49" charset="0"/>
              </a:rPr>
              <a:t>2?</a:t>
            </a:r>
            <a:endParaRPr lang="ru-RU">
              <a:latin typeface="Courier New" pitchFamily="49" charset="0"/>
            </a:endParaRPr>
          </a:p>
        </p:txBody>
      </p:sp>
      <p:sp>
        <p:nvSpPr>
          <p:cNvPr id="154651" name="Line 27"/>
          <p:cNvSpPr>
            <a:spLocks noChangeShapeType="1"/>
          </p:cNvSpPr>
          <p:nvPr/>
        </p:nvSpPr>
        <p:spPr bwMode="auto">
          <a:xfrm>
            <a:off x="3624263" y="3400425"/>
            <a:ext cx="0" cy="2254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lIns="90000" tIns="46800" rIns="90000" bIns="46800" anchor="ctr"/>
          <a:lstStyle/>
          <a:p>
            <a:endParaRPr lang="ru-RU"/>
          </a:p>
        </p:txBody>
      </p:sp>
      <p:sp>
        <p:nvSpPr>
          <p:cNvPr id="154652" name="Line 28"/>
          <p:cNvSpPr>
            <a:spLocks noChangeShapeType="1"/>
          </p:cNvSpPr>
          <p:nvPr/>
        </p:nvSpPr>
        <p:spPr bwMode="auto">
          <a:xfrm>
            <a:off x="4281488" y="3121025"/>
            <a:ext cx="455612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lIns="90000" tIns="46800" rIns="90000" bIns="46800" anchor="ctr"/>
          <a:lstStyle/>
          <a:p>
            <a:endParaRPr lang="ru-RU"/>
          </a:p>
        </p:txBody>
      </p:sp>
      <p:sp>
        <p:nvSpPr>
          <p:cNvPr id="154653" name="AutoShape 29"/>
          <p:cNvSpPr>
            <a:spLocks noChangeArrowheads="1"/>
          </p:cNvSpPr>
          <p:nvPr/>
        </p:nvSpPr>
        <p:spPr bwMode="auto">
          <a:xfrm>
            <a:off x="4741863" y="2952750"/>
            <a:ext cx="1223962" cy="371475"/>
          </a:xfrm>
          <a:prstGeom prst="flowChartProcess">
            <a:avLst/>
          </a:prstGeom>
          <a:solidFill>
            <a:srgbClr val="FFFF99"/>
          </a:solidFill>
          <a:ln w="12700">
            <a:solidFill>
              <a:schemeClr val="tx1"/>
            </a:solidFill>
            <a:miter lim="800000"/>
            <a:headEnd/>
            <a:tailEnd type="none" w="lg" len="lg"/>
          </a:ln>
        </p:spPr>
        <p:txBody>
          <a:bodyPr wrap="none" lIns="90000" tIns="46800" rIns="90000" bIns="46800" anchor="ctr"/>
          <a:lstStyle/>
          <a:p>
            <a:pPr algn="ctr"/>
            <a:r>
              <a:rPr lang="en-US">
                <a:latin typeface="Courier New" pitchFamily="49" charset="0"/>
              </a:rPr>
              <a:t>D</a:t>
            </a:r>
            <a:r>
              <a:rPr lang="en-US"/>
              <a:t> </a:t>
            </a:r>
            <a:r>
              <a:rPr lang="en-US">
                <a:latin typeface="Courier New" pitchFamily="49" charset="0"/>
              </a:rPr>
              <a:t>:=</a:t>
            </a:r>
            <a:r>
              <a:rPr lang="en-US" b="0"/>
              <a:t> </a:t>
            </a:r>
            <a:r>
              <a:rPr lang="en-US">
                <a:latin typeface="Courier New" pitchFamily="49" charset="0"/>
              </a:rPr>
              <a:t>28;</a:t>
            </a:r>
          </a:p>
        </p:txBody>
      </p:sp>
      <p:sp>
        <p:nvSpPr>
          <p:cNvPr id="154654" name="Text Box 30"/>
          <p:cNvSpPr txBox="1">
            <a:spLocks noChangeArrowheads="1"/>
          </p:cNvSpPr>
          <p:nvPr/>
        </p:nvSpPr>
        <p:spPr bwMode="auto">
          <a:xfrm>
            <a:off x="4176713" y="2700338"/>
            <a:ext cx="501650" cy="366712"/>
          </a:xfrm>
          <a:prstGeom prst="rect">
            <a:avLst/>
          </a:prstGeom>
          <a:noFill/>
          <a:ln w="12700">
            <a:noFill/>
            <a:miter lim="800000"/>
            <a:headEnd/>
            <a:tailEnd type="none" w="lg" len="lg"/>
          </a:ln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0"/>
              <a:t>да</a:t>
            </a:r>
          </a:p>
        </p:txBody>
      </p:sp>
      <p:sp>
        <p:nvSpPr>
          <p:cNvPr id="154661" name="Text Box 37"/>
          <p:cNvSpPr txBox="1">
            <a:spLocks noChangeArrowheads="1"/>
          </p:cNvSpPr>
          <p:nvPr/>
        </p:nvSpPr>
        <p:spPr bwMode="auto">
          <a:xfrm>
            <a:off x="3016250" y="4733925"/>
            <a:ext cx="603250" cy="368300"/>
          </a:xfrm>
          <a:prstGeom prst="rect">
            <a:avLst/>
          </a:prstGeom>
          <a:noFill/>
          <a:ln w="12700">
            <a:noFill/>
            <a:miter lim="800000"/>
            <a:headEnd/>
            <a:tailEnd type="none" w="lg" len="lg"/>
          </a:ln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0"/>
              <a:t>нет</a:t>
            </a:r>
          </a:p>
        </p:txBody>
      </p:sp>
      <p:sp>
        <p:nvSpPr>
          <p:cNvPr id="154662" name="AutoShape 38"/>
          <p:cNvSpPr>
            <a:spLocks noChangeArrowheads="1"/>
          </p:cNvSpPr>
          <p:nvPr/>
        </p:nvSpPr>
        <p:spPr bwMode="auto">
          <a:xfrm>
            <a:off x="2955925" y="4179888"/>
            <a:ext cx="1346200" cy="547687"/>
          </a:xfrm>
          <a:prstGeom prst="flowChartDecision">
            <a:avLst/>
          </a:prstGeom>
          <a:solidFill>
            <a:srgbClr val="FFFF99"/>
          </a:solidFill>
          <a:ln w="12700">
            <a:solidFill>
              <a:schemeClr val="tx1"/>
            </a:solidFill>
            <a:miter lim="800000"/>
            <a:headEnd/>
            <a:tailEnd type="none" w="lg" len="lg"/>
          </a:ln>
        </p:spPr>
        <p:txBody>
          <a:bodyPr wrap="none" lIns="90000" tIns="46800" rIns="90000" bIns="46800" anchor="ctr"/>
          <a:lstStyle/>
          <a:p>
            <a:pPr algn="ctr"/>
            <a:r>
              <a:rPr lang="en-US">
                <a:latin typeface="Courier New" pitchFamily="49" charset="0"/>
              </a:rPr>
              <a:t>M</a:t>
            </a:r>
            <a:r>
              <a:rPr lang="en-US"/>
              <a:t> </a:t>
            </a:r>
            <a:r>
              <a:rPr lang="en-US">
                <a:latin typeface="Courier New" pitchFamily="49" charset="0"/>
              </a:rPr>
              <a:t>=</a:t>
            </a:r>
            <a:r>
              <a:rPr lang="en-US"/>
              <a:t> </a:t>
            </a:r>
            <a:r>
              <a:rPr lang="en-US">
                <a:latin typeface="Courier New" pitchFamily="49" charset="0"/>
              </a:rPr>
              <a:t>12?</a:t>
            </a:r>
            <a:endParaRPr lang="ru-RU">
              <a:latin typeface="Courier New" pitchFamily="49" charset="0"/>
            </a:endParaRPr>
          </a:p>
        </p:txBody>
      </p:sp>
      <p:sp>
        <p:nvSpPr>
          <p:cNvPr id="154663" name="Line 39"/>
          <p:cNvSpPr>
            <a:spLocks noChangeShapeType="1"/>
          </p:cNvSpPr>
          <p:nvPr/>
        </p:nvSpPr>
        <p:spPr bwMode="auto">
          <a:xfrm>
            <a:off x="3624263" y="4730750"/>
            <a:ext cx="0" cy="3365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lIns="90000" tIns="46800" rIns="90000" bIns="46800" anchor="ctr"/>
          <a:lstStyle/>
          <a:p>
            <a:endParaRPr lang="ru-RU"/>
          </a:p>
        </p:txBody>
      </p:sp>
      <p:sp>
        <p:nvSpPr>
          <p:cNvPr id="154664" name="Line 40"/>
          <p:cNvSpPr>
            <a:spLocks noChangeShapeType="1"/>
          </p:cNvSpPr>
          <p:nvPr/>
        </p:nvSpPr>
        <p:spPr bwMode="auto">
          <a:xfrm>
            <a:off x="4281488" y="4451350"/>
            <a:ext cx="455612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lIns="90000" tIns="46800" rIns="90000" bIns="46800" anchor="ctr"/>
          <a:lstStyle/>
          <a:p>
            <a:endParaRPr lang="ru-RU"/>
          </a:p>
        </p:txBody>
      </p:sp>
      <p:sp>
        <p:nvSpPr>
          <p:cNvPr id="154665" name="AutoShape 41"/>
          <p:cNvSpPr>
            <a:spLocks noChangeArrowheads="1"/>
          </p:cNvSpPr>
          <p:nvPr/>
        </p:nvSpPr>
        <p:spPr bwMode="auto">
          <a:xfrm>
            <a:off x="4741863" y="4283075"/>
            <a:ext cx="1223962" cy="371475"/>
          </a:xfrm>
          <a:prstGeom prst="flowChartProcess">
            <a:avLst/>
          </a:prstGeom>
          <a:solidFill>
            <a:srgbClr val="FFFF99"/>
          </a:solidFill>
          <a:ln w="12700">
            <a:solidFill>
              <a:schemeClr val="tx1"/>
            </a:solidFill>
            <a:miter lim="800000"/>
            <a:headEnd/>
            <a:tailEnd type="none" w="lg" len="lg"/>
          </a:ln>
        </p:spPr>
        <p:txBody>
          <a:bodyPr wrap="none" lIns="90000" tIns="46800" rIns="90000" bIns="46800" anchor="ctr"/>
          <a:lstStyle/>
          <a:p>
            <a:pPr algn="ctr"/>
            <a:r>
              <a:rPr lang="en-US">
                <a:latin typeface="Courier New" pitchFamily="49" charset="0"/>
              </a:rPr>
              <a:t>D</a:t>
            </a:r>
            <a:r>
              <a:rPr lang="en-US"/>
              <a:t> </a:t>
            </a:r>
            <a:r>
              <a:rPr lang="en-US">
                <a:latin typeface="Courier New" pitchFamily="49" charset="0"/>
              </a:rPr>
              <a:t>:=</a:t>
            </a:r>
            <a:r>
              <a:rPr lang="en-US" b="0"/>
              <a:t> </a:t>
            </a:r>
            <a:r>
              <a:rPr lang="en-US">
                <a:latin typeface="Courier New" pitchFamily="49" charset="0"/>
              </a:rPr>
              <a:t>31;</a:t>
            </a:r>
          </a:p>
        </p:txBody>
      </p:sp>
      <p:sp>
        <p:nvSpPr>
          <p:cNvPr id="154666" name="Text Box 42"/>
          <p:cNvSpPr txBox="1">
            <a:spLocks noChangeArrowheads="1"/>
          </p:cNvSpPr>
          <p:nvPr/>
        </p:nvSpPr>
        <p:spPr bwMode="auto">
          <a:xfrm>
            <a:off x="4167188" y="4060825"/>
            <a:ext cx="603250" cy="366713"/>
          </a:xfrm>
          <a:prstGeom prst="rect">
            <a:avLst/>
          </a:prstGeom>
          <a:noFill/>
          <a:ln w="12700">
            <a:noFill/>
            <a:miter lim="800000"/>
            <a:headEnd/>
            <a:tailEnd type="none" w="lg" len="lg"/>
          </a:ln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0"/>
              <a:t>да</a:t>
            </a:r>
          </a:p>
        </p:txBody>
      </p:sp>
      <p:sp>
        <p:nvSpPr>
          <p:cNvPr id="154668" name="AutoShape 44"/>
          <p:cNvSpPr>
            <a:spLocks noChangeArrowheads="1"/>
          </p:cNvSpPr>
          <p:nvPr/>
        </p:nvSpPr>
        <p:spPr bwMode="auto">
          <a:xfrm>
            <a:off x="5851525" y="4948238"/>
            <a:ext cx="1501775" cy="504825"/>
          </a:xfrm>
          <a:prstGeom prst="flowChartDocument">
            <a:avLst/>
          </a:prstGeom>
          <a:solidFill>
            <a:srgbClr val="FFFF99"/>
          </a:solidFill>
          <a:ln w="12700">
            <a:solidFill>
              <a:schemeClr val="tx1"/>
            </a:solidFill>
            <a:miter lim="800000"/>
            <a:headEnd/>
            <a:tailEnd type="none" w="lg" len="lg"/>
          </a:ln>
        </p:spPr>
        <p:txBody>
          <a:bodyPr wrap="none" lIns="90000" tIns="46800" rIns="90000" bIns="46800" anchor="ctr"/>
          <a:lstStyle/>
          <a:p>
            <a:pPr algn="ctr"/>
            <a:r>
              <a:rPr lang="en-US">
                <a:latin typeface="Courier New" pitchFamily="49" charset="0"/>
              </a:rPr>
              <a:t> </a:t>
            </a:r>
            <a:r>
              <a:rPr lang="ru-RU"/>
              <a:t>вывод</a:t>
            </a:r>
            <a:r>
              <a:rPr lang="ru-RU">
                <a:latin typeface="Courier New" pitchFamily="49" charset="0"/>
              </a:rPr>
              <a:t> </a:t>
            </a:r>
            <a:r>
              <a:rPr lang="en-US">
                <a:latin typeface="Courier New" pitchFamily="49" charset="0"/>
              </a:rPr>
              <a:t>D</a:t>
            </a:r>
            <a:endParaRPr lang="ru-RU">
              <a:latin typeface="Courier New" pitchFamily="49" charset="0"/>
            </a:endParaRPr>
          </a:p>
        </p:txBody>
      </p:sp>
      <p:sp>
        <p:nvSpPr>
          <p:cNvPr id="154669" name="AutoShape 45"/>
          <p:cNvSpPr>
            <a:spLocks noChangeArrowheads="1"/>
          </p:cNvSpPr>
          <p:nvPr/>
        </p:nvSpPr>
        <p:spPr bwMode="auto">
          <a:xfrm>
            <a:off x="3035300" y="5078413"/>
            <a:ext cx="1279525" cy="504825"/>
          </a:xfrm>
          <a:prstGeom prst="flowChartDocument">
            <a:avLst/>
          </a:prstGeom>
          <a:solidFill>
            <a:srgbClr val="FFFF99"/>
          </a:solidFill>
          <a:ln w="12700">
            <a:solidFill>
              <a:schemeClr val="tx1"/>
            </a:solidFill>
            <a:miter lim="800000"/>
            <a:headEnd/>
            <a:tailEnd type="none" w="lg" len="lg"/>
          </a:ln>
        </p:spPr>
        <p:txBody>
          <a:bodyPr wrap="none" lIns="90000" tIns="46800" rIns="90000" bIns="46800" anchor="ctr"/>
          <a:lstStyle/>
          <a:p>
            <a:pPr algn="ctr"/>
            <a:r>
              <a:rPr lang="ru-RU"/>
              <a:t>ошибка</a:t>
            </a:r>
          </a:p>
        </p:txBody>
      </p:sp>
      <p:sp>
        <p:nvSpPr>
          <p:cNvPr id="154670" name="Freeform 46"/>
          <p:cNvSpPr>
            <a:spLocks/>
          </p:cNvSpPr>
          <p:nvPr/>
        </p:nvSpPr>
        <p:spPr bwMode="auto">
          <a:xfrm>
            <a:off x="3641725" y="5421313"/>
            <a:ext cx="2973388" cy="304800"/>
          </a:xfrm>
          <a:custGeom>
            <a:avLst/>
            <a:gdLst>
              <a:gd name="T0" fmla="*/ 2147483647 w 1873"/>
              <a:gd name="T1" fmla="*/ 0 h 152"/>
              <a:gd name="T2" fmla="*/ 2147483647 w 1873"/>
              <a:gd name="T3" fmla="*/ 2147483647 h 152"/>
              <a:gd name="T4" fmla="*/ 0 w 1873"/>
              <a:gd name="T5" fmla="*/ 2147483647 h 152"/>
              <a:gd name="T6" fmla="*/ 0 60000 65536"/>
              <a:gd name="T7" fmla="*/ 0 60000 65536"/>
              <a:gd name="T8" fmla="*/ 0 60000 65536"/>
              <a:gd name="T9" fmla="*/ 0 w 1873"/>
              <a:gd name="T10" fmla="*/ 0 h 152"/>
              <a:gd name="T11" fmla="*/ 1873 w 1873"/>
              <a:gd name="T12" fmla="*/ 152 h 15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73" h="152">
                <a:moveTo>
                  <a:pt x="1873" y="0"/>
                </a:moveTo>
                <a:lnTo>
                  <a:pt x="1873" y="152"/>
                </a:lnTo>
                <a:lnTo>
                  <a:pt x="0" y="152"/>
                </a:lnTo>
              </a:path>
            </a:pathLst>
          </a:cu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lIns="90000" tIns="46800" rIns="90000" bIns="46800" anchor="ctr"/>
          <a:lstStyle/>
          <a:p>
            <a:endParaRPr lang="ru-RU"/>
          </a:p>
        </p:txBody>
      </p:sp>
      <p:sp>
        <p:nvSpPr>
          <p:cNvPr id="154671" name="Freeform 47"/>
          <p:cNvSpPr>
            <a:spLocks/>
          </p:cNvSpPr>
          <p:nvPr/>
        </p:nvSpPr>
        <p:spPr bwMode="auto">
          <a:xfrm>
            <a:off x="5940425" y="2373313"/>
            <a:ext cx="657225" cy="2568575"/>
          </a:xfrm>
          <a:custGeom>
            <a:avLst/>
            <a:gdLst>
              <a:gd name="T0" fmla="*/ 0 w 414"/>
              <a:gd name="T1" fmla="*/ 0 h 1618"/>
              <a:gd name="T2" fmla="*/ 2147483647 w 414"/>
              <a:gd name="T3" fmla="*/ 0 h 1618"/>
              <a:gd name="T4" fmla="*/ 2147483647 w 414"/>
              <a:gd name="T5" fmla="*/ 2147483647 h 1618"/>
              <a:gd name="T6" fmla="*/ 0 60000 65536"/>
              <a:gd name="T7" fmla="*/ 0 60000 65536"/>
              <a:gd name="T8" fmla="*/ 0 60000 65536"/>
              <a:gd name="T9" fmla="*/ 0 w 414"/>
              <a:gd name="T10" fmla="*/ 0 h 1618"/>
              <a:gd name="T11" fmla="*/ 414 w 414"/>
              <a:gd name="T12" fmla="*/ 1618 h 161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14" h="1618">
                <a:moveTo>
                  <a:pt x="0" y="0"/>
                </a:moveTo>
                <a:lnTo>
                  <a:pt x="414" y="0"/>
                </a:lnTo>
                <a:lnTo>
                  <a:pt x="414" y="1618"/>
                </a:lnTo>
              </a:path>
            </a:pathLst>
          </a:cu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lIns="90000" tIns="46800" rIns="90000" bIns="46800" anchor="ctr"/>
          <a:lstStyle/>
          <a:p>
            <a:endParaRPr lang="ru-RU"/>
          </a:p>
        </p:txBody>
      </p:sp>
      <p:sp>
        <p:nvSpPr>
          <p:cNvPr id="154672" name="Line 48"/>
          <p:cNvSpPr>
            <a:spLocks noChangeShapeType="1"/>
          </p:cNvSpPr>
          <p:nvPr/>
        </p:nvSpPr>
        <p:spPr bwMode="auto">
          <a:xfrm>
            <a:off x="3624263" y="3908425"/>
            <a:ext cx="0" cy="2254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lIns="90000" tIns="46800" rIns="90000" bIns="46800" anchor="ctr"/>
          <a:lstStyle/>
          <a:p>
            <a:endParaRPr lang="ru-RU"/>
          </a:p>
        </p:txBody>
      </p:sp>
      <p:sp>
        <p:nvSpPr>
          <p:cNvPr id="154673" name="Line 49"/>
          <p:cNvSpPr>
            <a:spLocks noChangeShapeType="1"/>
          </p:cNvSpPr>
          <p:nvPr/>
        </p:nvSpPr>
        <p:spPr bwMode="auto">
          <a:xfrm>
            <a:off x="3624263" y="3592513"/>
            <a:ext cx="0" cy="379412"/>
          </a:xfrm>
          <a:prstGeom prst="line">
            <a:avLst/>
          </a:prstGeom>
          <a:noFill/>
          <a:ln w="25400">
            <a:solidFill>
              <a:schemeClr val="tx1"/>
            </a:solidFill>
            <a:prstDash val="dash"/>
            <a:round/>
            <a:headEnd/>
            <a:tailEnd type="none" w="lg" len="lg"/>
          </a:ln>
        </p:spPr>
        <p:txBody>
          <a:bodyPr wrap="none" lIns="90000" tIns="46800" rIns="90000" bIns="46800" anchor="ctr"/>
          <a:lstStyle/>
          <a:p>
            <a:endParaRPr lang="ru-RU"/>
          </a:p>
        </p:txBody>
      </p:sp>
      <p:sp>
        <p:nvSpPr>
          <p:cNvPr id="154674" name="Line 50"/>
          <p:cNvSpPr>
            <a:spLocks noChangeShapeType="1"/>
          </p:cNvSpPr>
          <p:nvPr/>
        </p:nvSpPr>
        <p:spPr bwMode="auto">
          <a:xfrm>
            <a:off x="5949950" y="3130550"/>
            <a:ext cx="6477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lIns="90000" tIns="46800" rIns="90000" bIns="46800" anchor="ctr"/>
          <a:lstStyle/>
          <a:p>
            <a:endParaRPr lang="ru-RU"/>
          </a:p>
        </p:txBody>
      </p:sp>
      <p:sp>
        <p:nvSpPr>
          <p:cNvPr id="154675" name="Line 51"/>
          <p:cNvSpPr>
            <a:spLocks noChangeShapeType="1"/>
          </p:cNvSpPr>
          <p:nvPr/>
        </p:nvSpPr>
        <p:spPr bwMode="auto">
          <a:xfrm>
            <a:off x="5976938" y="4460875"/>
            <a:ext cx="6477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lIns="90000" tIns="46800" rIns="90000" bIns="46800" anchor="ctr"/>
          <a:lstStyle/>
          <a:p>
            <a:endParaRPr lang="ru-RU"/>
          </a:p>
        </p:txBody>
      </p:sp>
      <p:sp>
        <p:nvSpPr>
          <p:cNvPr id="154680" name="Oval 56"/>
          <p:cNvSpPr>
            <a:spLocks noChangeArrowheads="1"/>
          </p:cNvSpPr>
          <p:nvPr/>
        </p:nvSpPr>
        <p:spPr bwMode="auto">
          <a:xfrm>
            <a:off x="6556375" y="4421188"/>
            <a:ext cx="71438" cy="71437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tx1"/>
            </a:solidFill>
            <a:round/>
            <a:headEnd/>
            <a:tailEnd type="none" w="lg" len="lg"/>
          </a:ln>
        </p:spPr>
        <p:txBody>
          <a:bodyPr wrap="none" lIns="90000" tIns="46800" rIns="90000" bIns="46800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4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54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54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54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54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54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54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546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1546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1546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154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154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154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1546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154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154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9" dur="500"/>
                                        <p:tgtEl>
                                          <p:spTgt spid="154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154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154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0" dur="500"/>
                                        <p:tgtEl>
                                          <p:spTgt spid="154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3" dur="500"/>
                                        <p:tgtEl>
                                          <p:spTgt spid="1546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6" dur="500"/>
                                        <p:tgtEl>
                                          <p:spTgt spid="154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9" dur="500"/>
                                        <p:tgtEl>
                                          <p:spTgt spid="1546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2" dur="500"/>
                                        <p:tgtEl>
                                          <p:spTgt spid="154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5" dur="500"/>
                                        <p:tgtEl>
                                          <p:spTgt spid="154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8" dur="500"/>
                                        <p:tgtEl>
                                          <p:spTgt spid="154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1" dur="500"/>
                                        <p:tgtEl>
                                          <p:spTgt spid="154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4" dur="500"/>
                                        <p:tgtEl>
                                          <p:spTgt spid="154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9" dur="500"/>
                                        <p:tgtEl>
                                          <p:spTgt spid="154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2" dur="500"/>
                                        <p:tgtEl>
                                          <p:spTgt spid="154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5" dur="500"/>
                                        <p:tgtEl>
                                          <p:spTgt spid="1546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8" dur="500"/>
                                        <p:tgtEl>
                                          <p:spTgt spid="154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1" dur="500"/>
                                        <p:tgtEl>
                                          <p:spTgt spid="1546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4" dur="500"/>
                                        <p:tgtEl>
                                          <p:spTgt spid="154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9" dur="500"/>
                                        <p:tgtEl>
                                          <p:spTgt spid="154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4" dur="500"/>
                                        <p:tgtEl>
                                          <p:spTgt spid="154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7" dur="500"/>
                                        <p:tgtEl>
                                          <p:spTgt spid="154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4630" grpId="0" animBg="1"/>
      <p:bldP spid="154631" grpId="0" animBg="1"/>
      <p:bldP spid="154635" grpId="0" animBg="1"/>
      <p:bldP spid="154638" grpId="0" animBg="1"/>
      <p:bldP spid="154639" grpId="0" animBg="1"/>
      <p:bldP spid="154641" grpId="0" animBg="1"/>
      <p:bldP spid="154636" grpId="0" animBg="1"/>
      <p:bldP spid="154642" grpId="0" animBg="1"/>
      <p:bldP spid="154643" grpId="0" animBg="1"/>
      <p:bldP spid="154646" grpId="0" animBg="1"/>
      <p:bldP spid="154632" grpId="0"/>
      <p:bldP spid="154633" grpId="0"/>
      <p:bldP spid="154634" grpId="0" animBg="1"/>
      <p:bldP spid="154644" grpId="0" animBg="1"/>
      <p:bldP spid="154647" grpId="0" animBg="1"/>
      <p:bldP spid="154648" grpId="0" animBg="1"/>
      <p:bldP spid="154649" grpId="0"/>
      <p:bldP spid="154650" grpId="0" animBg="1"/>
      <p:bldP spid="154651" grpId="0" animBg="1"/>
      <p:bldP spid="154652" grpId="0" animBg="1"/>
      <p:bldP spid="154653" grpId="0" animBg="1"/>
      <p:bldP spid="154654" grpId="0"/>
      <p:bldP spid="154661" grpId="0"/>
      <p:bldP spid="154662" grpId="0" animBg="1"/>
      <p:bldP spid="154663" grpId="0" animBg="1"/>
      <p:bldP spid="154664" grpId="0" animBg="1"/>
      <p:bldP spid="154665" grpId="0" animBg="1"/>
      <p:bldP spid="154666" grpId="0"/>
      <p:bldP spid="154668" grpId="0" animBg="1"/>
      <p:bldP spid="154669" grpId="0" animBg="1"/>
      <p:bldP spid="154670" grpId="0" animBg="1"/>
      <p:bldP spid="154671" grpId="0" animBg="1"/>
      <p:bldP spid="154672" grpId="0" animBg="1"/>
      <p:bldP spid="154673" grpId="0" animBg="1"/>
      <p:bldP spid="154674" grpId="0" animBg="1"/>
      <p:bldP spid="154675" grpId="0" animBg="1"/>
      <p:bldP spid="15468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Номер слайда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93207A8-9FE3-4E8B-BAF8-CF820AD133B3}" type="slidenum">
              <a:rPr lang="ru-RU" smtClean="0"/>
              <a:pPr/>
              <a:t>4</a:t>
            </a:fld>
            <a:endParaRPr lang="ru-RU" smtClean="0"/>
          </a:p>
        </p:txBody>
      </p:sp>
      <p:sp>
        <p:nvSpPr>
          <p:cNvPr id="105475" name="Line 2"/>
          <p:cNvSpPr>
            <a:spLocks noChangeShapeType="1"/>
          </p:cNvSpPr>
          <p:nvPr/>
        </p:nvSpPr>
        <p:spPr bwMode="auto">
          <a:xfrm>
            <a:off x="376238" y="795338"/>
            <a:ext cx="8464550" cy="0"/>
          </a:xfrm>
          <a:prstGeom prst="line">
            <a:avLst/>
          </a:prstGeom>
          <a:noFill/>
          <a:ln w="38100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5476" name="Text Box 3"/>
          <p:cNvSpPr txBox="1">
            <a:spLocks noChangeArrowheads="1"/>
          </p:cNvSpPr>
          <p:nvPr/>
        </p:nvSpPr>
        <p:spPr bwMode="auto">
          <a:xfrm>
            <a:off x="6118225" y="884238"/>
            <a:ext cx="673100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ru-RU" sz="1000" b="0">
              <a:latin typeface="Times New Roman" pitchFamily="18" charset="0"/>
            </a:endParaRPr>
          </a:p>
        </p:txBody>
      </p:sp>
      <p:sp>
        <p:nvSpPr>
          <p:cNvPr id="105477" name="Text Box 4"/>
          <p:cNvSpPr txBox="1">
            <a:spLocks noChangeArrowheads="1"/>
          </p:cNvSpPr>
          <p:nvPr/>
        </p:nvSpPr>
        <p:spPr bwMode="auto">
          <a:xfrm>
            <a:off x="395288" y="188913"/>
            <a:ext cx="81407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3000"/>
              <a:t>Программа</a:t>
            </a:r>
          </a:p>
        </p:txBody>
      </p:sp>
      <p:sp>
        <p:nvSpPr>
          <p:cNvPr id="156677" name="Text Box 5"/>
          <p:cNvSpPr txBox="1">
            <a:spLocks noChangeArrowheads="1"/>
          </p:cNvSpPr>
          <p:nvPr/>
        </p:nvSpPr>
        <p:spPr bwMode="auto">
          <a:xfrm>
            <a:off x="403225" y="1008063"/>
            <a:ext cx="8280400" cy="5273675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 marL="176213" indent="-176213">
              <a:defRPr/>
            </a:pPr>
            <a:r>
              <a:rPr lang="da-DK" sz="2000">
                <a:latin typeface="Courier New" pitchFamily="49" charset="0"/>
              </a:rPr>
              <a:t>program qq;</a:t>
            </a:r>
          </a:p>
          <a:p>
            <a:pPr marL="176213" indent="-176213">
              <a:defRPr/>
            </a:pPr>
            <a:r>
              <a:rPr lang="en-US" sz="2000">
                <a:latin typeface="Courier New" pitchFamily="49" charset="0"/>
              </a:rPr>
              <a:t>var M, D: integer;</a:t>
            </a:r>
          </a:p>
          <a:p>
            <a:pPr marL="176213" indent="-176213">
              <a:defRPr/>
            </a:pPr>
            <a:r>
              <a:rPr lang="en-US" sz="2000">
                <a:latin typeface="Courier New" pitchFamily="49" charset="0"/>
              </a:rPr>
              <a:t>begin</a:t>
            </a:r>
          </a:p>
          <a:p>
            <a:pPr marL="176213" indent="-176213">
              <a:defRPr/>
            </a:pPr>
            <a:r>
              <a:rPr lang="en-US" sz="2000">
                <a:latin typeface="Courier New" pitchFamily="49" charset="0"/>
              </a:rPr>
              <a:t>   writeln('</a:t>
            </a:r>
            <a:r>
              <a:rPr lang="ru-RU" sz="2000">
                <a:latin typeface="Courier New" pitchFamily="49" charset="0"/>
              </a:rPr>
              <a:t>Введите номер месяца:</a:t>
            </a:r>
            <a:r>
              <a:rPr lang="en-US" sz="2000">
                <a:latin typeface="Courier New" pitchFamily="49" charset="0"/>
              </a:rPr>
              <a:t>');</a:t>
            </a:r>
          </a:p>
          <a:p>
            <a:pPr marL="176213" indent="-176213">
              <a:defRPr/>
            </a:pPr>
            <a:r>
              <a:rPr lang="en-US" sz="2000">
                <a:latin typeface="Courier New" pitchFamily="49" charset="0"/>
              </a:rPr>
              <a:t>   read ( M );</a:t>
            </a:r>
            <a:endParaRPr lang="ru-RU" sz="2000">
              <a:latin typeface="Courier New" pitchFamily="49" charset="0"/>
            </a:endParaRPr>
          </a:p>
          <a:p>
            <a:pPr marL="176213" indent="-176213">
              <a:spcBef>
                <a:spcPct val="50000"/>
              </a:spcBef>
              <a:defRPr/>
            </a:pPr>
            <a:r>
              <a:rPr lang="ru-RU" sz="2000">
                <a:latin typeface="Courier New" pitchFamily="49" charset="0"/>
              </a:rPr>
              <a:t>  </a:t>
            </a:r>
            <a:r>
              <a:rPr lang="en-US" sz="2000">
                <a:latin typeface="Courier New" pitchFamily="49" charset="0"/>
              </a:rPr>
              <a:t> case</a:t>
            </a:r>
            <a:r>
              <a:rPr lang="ru-RU" sz="2000">
                <a:latin typeface="Courier New" pitchFamily="49" charset="0"/>
              </a:rPr>
              <a:t> </a:t>
            </a:r>
            <a:r>
              <a:rPr lang="en-US" sz="2000">
                <a:latin typeface="Courier New" pitchFamily="49" charset="0"/>
              </a:rPr>
              <a:t>M of</a:t>
            </a:r>
          </a:p>
          <a:p>
            <a:pPr marL="176213" indent="-176213">
              <a:defRPr/>
            </a:pPr>
            <a:r>
              <a:rPr lang="en-US" sz="2000">
                <a:latin typeface="Courier New" pitchFamily="49" charset="0"/>
              </a:rPr>
              <a:t>    2:        begin D := 28; end;</a:t>
            </a:r>
          </a:p>
          <a:p>
            <a:pPr marL="176213" indent="-176213">
              <a:defRPr/>
            </a:pPr>
            <a:r>
              <a:rPr lang="en-US" sz="2000">
                <a:latin typeface="Courier New" pitchFamily="49" charset="0"/>
              </a:rPr>
              <a:t>    4,6,9,11: begin D := 30; end;</a:t>
            </a:r>
          </a:p>
          <a:p>
            <a:pPr marL="176213" indent="-176213">
              <a:defRPr/>
            </a:pPr>
            <a:r>
              <a:rPr lang="en-US" sz="2000">
                <a:latin typeface="Courier New" pitchFamily="49" charset="0"/>
              </a:rPr>
              <a:t>    1,3,5,7,8,10,12: D := 31;</a:t>
            </a:r>
          </a:p>
          <a:p>
            <a:pPr marL="176213" indent="-176213">
              <a:defRPr/>
            </a:pPr>
            <a:r>
              <a:rPr lang="en-US" sz="2000">
                <a:latin typeface="Courier New" pitchFamily="49" charset="0"/>
              </a:rPr>
              <a:t>    else             D := -1;</a:t>
            </a:r>
          </a:p>
          <a:p>
            <a:pPr marL="176213" indent="-176213">
              <a:defRPr/>
            </a:pPr>
            <a:r>
              <a:rPr lang="en-US" sz="2000">
                <a:latin typeface="Courier New" pitchFamily="49" charset="0"/>
              </a:rPr>
              <a:t>   end;</a:t>
            </a:r>
          </a:p>
          <a:p>
            <a:pPr marL="176213" indent="-176213">
              <a:spcBef>
                <a:spcPct val="50000"/>
              </a:spcBef>
              <a:defRPr/>
            </a:pPr>
            <a:r>
              <a:rPr lang="ru-RU" sz="2000">
                <a:latin typeface="Courier New" pitchFamily="49" charset="0"/>
              </a:rPr>
              <a:t>   </a:t>
            </a:r>
            <a:r>
              <a:rPr lang="en-US" sz="2000">
                <a:latin typeface="Courier New" pitchFamily="49" charset="0"/>
              </a:rPr>
              <a:t>if D &gt; 0 then </a:t>
            </a:r>
            <a:endParaRPr lang="ru-RU" sz="2000">
              <a:latin typeface="Courier New" pitchFamily="49" charset="0"/>
            </a:endParaRPr>
          </a:p>
          <a:p>
            <a:pPr marL="176213" indent="-176213">
              <a:defRPr/>
            </a:pPr>
            <a:r>
              <a:rPr lang="ru-RU" sz="2000">
                <a:latin typeface="Courier New" pitchFamily="49" charset="0"/>
              </a:rPr>
              <a:t>      </a:t>
            </a:r>
            <a:r>
              <a:rPr lang="en-US" sz="2000">
                <a:latin typeface="Courier New" pitchFamily="49" charset="0"/>
              </a:rPr>
              <a:t>writeln('</a:t>
            </a:r>
            <a:r>
              <a:rPr lang="ru-RU" sz="2000">
                <a:latin typeface="Courier New" pitchFamily="49" charset="0"/>
              </a:rPr>
              <a:t>В этом месяце </a:t>
            </a:r>
            <a:r>
              <a:rPr lang="en-US" sz="2000">
                <a:latin typeface="Courier New" pitchFamily="49" charset="0"/>
              </a:rPr>
              <a:t>', D, ' </a:t>
            </a:r>
            <a:r>
              <a:rPr lang="ru-RU" sz="2000">
                <a:latin typeface="Courier New" pitchFamily="49" charset="0"/>
              </a:rPr>
              <a:t>дней.</a:t>
            </a:r>
            <a:r>
              <a:rPr lang="en-US" sz="2000">
                <a:latin typeface="Courier New" pitchFamily="49" charset="0"/>
              </a:rPr>
              <a:t>')</a:t>
            </a:r>
          </a:p>
          <a:p>
            <a:pPr marL="176213" indent="-176213">
              <a:defRPr/>
            </a:pPr>
            <a:r>
              <a:rPr lang="ru-RU" sz="2000">
                <a:latin typeface="Courier New" pitchFamily="49" charset="0"/>
              </a:rPr>
              <a:t>   </a:t>
            </a:r>
            <a:r>
              <a:rPr lang="en-US" sz="2000">
                <a:latin typeface="Courier New" pitchFamily="49" charset="0"/>
              </a:rPr>
              <a:t>else </a:t>
            </a:r>
            <a:endParaRPr lang="ru-RU" sz="2000">
              <a:latin typeface="Courier New" pitchFamily="49" charset="0"/>
            </a:endParaRPr>
          </a:p>
          <a:p>
            <a:pPr marL="176213" indent="-176213">
              <a:defRPr/>
            </a:pPr>
            <a:r>
              <a:rPr lang="ru-RU" sz="2000">
                <a:latin typeface="Courier New" pitchFamily="49" charset="0"/>
              </a:rPr>
              <a:t>      </a:t>
            </a:r>
            <a:r>
              <a:rPr lang="en-US" sz="2000">
                <a:latin typeface="Courier New" pitchFamily="49" charset="0"/>
              </a:rPr>
              <a:t>writeln('</a:t>
            </a:r>
            <a:r>
              <a:rPr lang="ru-RU" sz="2000">
                <a:latin typeface="Courier New" pitchFamily="49" charset="0"/>
              </a:rPr>
              <a:t>Неверный номер месяца</a:t>
            </a:r>
            <a:r>
              <a:rPr lang="en-US" sz="2000">
                <a:latin typeface="Courier New" pitchFamily="49" charset="0"/>
              </a:rPr>
              <a:t>');</a:t>
            </a:r>
          </a:p>
          <a:p>
            <a:pPr marL="176213" indent="-176213">
              <a:defRPr/>
            </a:pPr>
            <a:r>
              <a:rPr lang="da-DK" sz="2000">
                <a:latin typeface="Courier New" pitchFamily="49" charset="0"/>
              </a:rPr>
              <a:t>end.</a:t>
            </a:r>
          </a:p>
        </p:txBody>
      </p:sp>
      <p:sp>
        <p:nvSpPr>
          <p:cNvPr id="156678" name="Rectangle 6"/>
          <p:cNvSpPr>
            <a:spLocks noChangeArrowheads="1"/>
          </p:cNvSpPr>
          <p:nvPr/>
        </p:nvSpPr>
        <p:spPr bwMode="auto">
          <a:xfrm>
            <a:off x="784225" y="2632075"/>
            <a:ext cx="5440363" cy="2011363"/>
          </a:xfrm>
          <a:prstGeom prst="rect">
            <a:avLst/>
          </a:prstGeom>
          <a:solidFill>
            <a:schemeClr val="bg1"/>
          </a:solidFill>
          <a:ln w="12700">
            <a:solidFill>
              <a:srgbClr val="FF0000"/>
            </a:solidFill>
            <a:prstDash val="solid"/>
            <a:miter lim="800000"/>
            <a:headEnd/>
            <a:tailEnd type="none" w="lg" len="lg"/>
          </a:ln>
          <a:effectLst>
            <a:outerShdw dist="35921" dir="2700000" algn="ctr" rotWithShape="0">
              <a:schemeClr val="tx1"/>
            </a:outerShdw>
          </a:effectLst>
        </p:spPr>
        <p:txBody>
          <a:bodyPr wrap="none" lIns="90000" tIns="46800" rIns="90000" bIns="46800" anchor="ctr"/>
          <a:lstStyle/>
          <a:p>
            <a:pPr>
              <a:spcBef>
                <a:spcPct val="50000"/>
              </a:spcBef>
              <a:defRPr/>
            </a:pPr>
            <a:r>
              <a:rPr lang="en-US" sz="2000">
                <a:latin typeface="Courier New" pitchFamily="49" charset="0"/>
              </a:rPr>
              <a:t>case</a:t>
            </a:r>
            <a:r>
              <a:rPr lang="ru-RU" sz="2000">
                <a:latin typeface="Courier New" pitchFamily="49" charset="0"/>
              </a:rPr>
              <a:t> </a:t>
            </a:r>
            <a:r>
              <a:rPr lang="en-US" sz="2000">
                <a:latin typeface="Courier New" pitchFamily="49" charset="0"/>
              </a:rPr>
              <a:t>M of</a:t>
            </a:r>
          </a:p>
          <a:p>
            <a:pPr>
              <a:defRPr/>
            </a:pPr>
            <a:r>
              <a:rPr lang="en-US" sz="2000">
                <a:latin typeface="Courier New" pitchFamily="49" charset="0"/>
              </a:rPr>
              <a:t>  2:        begin D := 28; end;</a:t>
            </a:r>
          </a:p>
          <a:p>
            <a:pPr>
              <a:defRPr/>
            </a:pPr>
            <a:r>
              <a:rPr lang="en-US" sz="2000">
                <a:latin typeface="Courier New" pitchFamily="49" charset="0"/>
              </a:rPr>
              <a:t>  4,6,9,11: begin D := 30; end;</a:t>
            </a:r>
          </a:p>
          <a:p>
            <a:pPr>
              <a:defRPr/>
            </a:pPr>
            <a:r>
              <a:rPr lang="en-US" sz="2000">
                <a:latin typeface="Courier New" pitchFamily="49" charset="0"/>
              </a:rPr>
              <a:t>  1,3,5,7,8,10,12: D := 31;</a:t>
            </a:r>
          </a:p>
          <a:p>
            <a:pPr>
              <a:defRPr/>
            </a:pPr>
            <a:r>
              <a:rPr lang="en-US" sz="2000">
                <a:latin typeface="Courier New" pitchFamily="49" charset="0"/>
              </a:rPr>
              <a:t>  else             D := -1;</a:t>
            </a:r>
          </a:p>
          <a:p>
            <a:pPr>
              <a:defRPr/>
            </a:pPr>
            <a:r>
              <a:rPr lang="en-US" sz="2000">
                <a:latin typeface="Courier New" pitchFamily="49" charset="0"/>
              </a:rPr>
              <a:t>end;</a:t>
            </a:r>
            <a:endParaRPr lang="ru-RU"/>
          </a:p>
        </p:txBody>
      </p:sp>
      <p:sp>
        <p:nvSpPr>
          <p:cNvPr id="156679" name="AutoShape 7"/>
          <p:cNvSpPr>
            <a:spLocks noChangeArrowheads="1"/>
          </p:cNvSpPr>
          <p:nvPr/>
        </p:nvSpPr>
        <p:spPr bwMode="auto">
          <a:xfrm>
            <a:off x="6110288" y="3248025"/>
            <a:ext cx="2044700" cy="1322388"/>
          </a:xfrm>
          <a:prstGeom prst="wedgeRoundRectCallout">
            <a:avLst>
              <a:gd name="adj1" fmla="val -105688"/>
              <a:gd name="adj2" fmla="val 14276"/>
              <a:gd name="adj3" fmla="val 16667"/>
            </a:avLst>
          </a:prstGeom>
          <a:solidFill>
            <a:srgbClr val="E6E6FF"/>
          </a:solidFill>
          <a:ln w="12700">
            <a:noFill/>
            <a:miter lim="800000"/>
            <a:headEnd/>
            <a:tailEnd type="none" w="lg" len="lg"/>
          </a:ln>
          <a:effectLst>
            <a:outerShdw dist="35921" dir="2700000" algn="ctr" rotWithShape="0">
              <a:schemeClr val="tx1"/>
            </a:outerShdw>
          </a:effectLst>
        </p:spPr>
        <p:txBody>
          <a:bodyPr lIns="90000" tIns="46800" rIns="90000" bIns="46800" anchor="ctr"/>
          <a:lstStyle/>
          <a:p>
            <a:pPr algn="ctr">
              <a:defRPr/>
            </a:pPr>
            <a:r>
              <a:rPr lang="ru-RU" sz="2400" b="0"/>
              <a:t>ни один вариант не подошел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6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56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667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Номер слайда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81917C1-CD81-4BFC-9047-E02FF5BADEAB}" type="slidenum">
              <a:rPr lang="ru-RU" smtClean="0"/>
              <a:pPr/>
              <a:t>5</a:t>
            </a:fld>
            <a:endParaRPr lang="ru-RU" smtClean="0"/>
          </a:p>
        </p:txBody>
      </p:sp>
      <p:sp>
        <p:nvSpPr>
          <p:cNvPr id="106499" name="Line 2"/>
          <p:cNvSpPr>
            <a:spLocks noChangeShapeType="1"/>
          </p:cNvSpPr>
          <p:nvPr/>
        </p:nvSpPr>
        <p:spPr bwMode="auto">
          <a:xfrm>
            <a:off x="376238" y="795338"/>
            <a:ext cx="8464550" cy="0"/>
          </a:xfrm>
          <a:prstGeom prst="line">
            <a:avLst/>
          </a:prstGeom>
          <a:noFill/>
          <a:ln w="38100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6500" name="Text Box 3"/>
          <p:cNvSpPr txBox="1">
            <a:spLocks noChangeArrowheads="1"/>
          </p:cNvSpPr>
          <p:nvPr/>
        </p:nvSpPr>
        <p:spPr bwMode="auto">
          <a:xfrm>
            <a:off x="6118225" y="884238"/>
            <a:ext cx="673100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ru-RU" sz="1000" b="0">
              <a:latin typeface="Times New Roman" pitchFamily="18" charset="0"/>
            </a:endParaRPr>
          </a:p>
        </p:txBody>
      </p:sp>
      <p:sp>
        <p:nvSpPr>
          <p:cNvPr id="106501" name="Text Box 4"/>
          <p:cNvSpPr txBox="1">
            <a:spLocks noChangeArrowheads="1"/>
          </p:cNvSpPr>
          <p:nvPr/>
        </p:nvSpPr>
        <p:spPr bwMode="auto">
          <a:xfrm>
            <a:off x="395288" y="188913"/>
            <a:ext cx="81407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3000"/>
              <a:t>Оператор выбора</a:t>
            </a:r>
          </a:p>
        </p:txBody>
      </p:sp>
      <p:sp>
        <p:nvSpPr>
          <p:cNvPr id="182277" name="Text Box 5"/>
          <p:cNvSpPr txBox="1">
            <a:spLocks noChangeArrowheads="1"/>
          </p:cNvSpPr>
          <p:nvPr/>
        </p:nvSpPr>
        <p:spPr bwMode="auto">
          <a:xfrm>
            <a:off x="350838" y="887413"/>
            <a:ext cx="8420100" cy="329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6213" indent="-176213">
              <a:spcBef>
                <a:spcPct val="50000"/>
              </a:spcBef>
            </a:pPr>
            <a:r>
              <a:rPr lang="ru-RU" sz="2400">
                <a:solidFill>
                  <a:srgbClr val="3333FF"/>
                </a:solidFill>
              </a:rPr>
              <a:t>Особенности:</a:t>
            </a:r>
          </a:p>
          <a:p>
            <a:pPr marL="628650" lvl="1" indent="-268288">
              <a:spcBef>
                <a:spcPct val="15000"/>
              </a:spcBef>
              <a:buFontTx/>
              <a:buChar char="•"/>
            </a:pPr>
            <a:r>
              <a:rPr lang="ru-RU" sz="2200" b="0"/>
              <a:t>после </a:t>
            </a:r>
            <a:r>
              <a:rPr lang="en-US" sz="2600">
                <a:latin typeface="Courier New" pitchFamily="49" charset="0"/>
              </a:rPr>
              <a:t>case</a:t>
            </a:r>
            <a:r>
              <a:rPr lang="en-US" sz="2200"/>
              <a:t> </a:t>
            </a:r>
            <a:r>
              <a:rPr lang="ru-RU" sz="2200" b="0"/>
              <a:t>может быть имя переменной или арифметическое выражение целого типа </a:t>
            </a:r>
            <a:r>
              <a:rPr lang="en-US" sz="2200" b="0"/>
              <a:t>(</a:t>
            </a:r>
            <a:r>
              <a:rPr lang="en-US" sz="2600">
                <a:latin typeface="Courier New" pitchFamily="49" charset="0"/>
              </a:rPr>
              <a:t>integer</a:t>
            </a:r>
            <a:r>
              <a:rPr lang="en-US" sz="2200" b="0"/>
              <a:t>)</a:t>
            </a:r>
            <a:endParaRPr lang="ru-RU" sz="2200" b="0"/>
          </a:p>
          <a:p>
            <a:pPr marL="628650" lvl="1" indent="-268288">
              <a:spcBef>
                <a:spcPct val="400000"/>
              </a:spcBef>
            </a:pPr>
            <a:r>
              <a:rPr lang="ru-RU" sz="2200" b="0"/>
              <a:t>   или символьного типа </a:t>
            </a:r>
            <a:r>
              <a:rPr lang="en-US" sz="2200" b="0"/>
              <a:t>(</a:t>
            </a:r>
            <a:r>
              <a:rPr lang="en-US" sz="2600">
                <a:latin typeface="Courier New" pitchFamily="49" charset="0"/>
              </a:rPr>
              <a:t>char</a:t>
            </a:r>
            <a:r>
              <a:rPr lang="en-US" sz="2200" b="0"/>
              <a:t>)</a:t>
            </a:r>
            <a:endParaRPr lang="ru-RU" sz="2200" b="0"/>
          </a:p>
        </p:txBody>
      </p:sp>
      <p:sp>
        <p:nvSpPr>
          <p:cNvPr id="182278" name="Rectangle 6"/>
          <p:cNvSpPr>
            <a:spLocks noChangeArrowheads="1"/>
          </p:cNvSpPr>
          <p:nvPr/>
        </p:nvSpPr>
        <p:spPr bwMode="auto">
          <a:xfrm>
            <a:off x="2333625" y="2287588"/>
            <a:ext cx="4476750" cy="1311275"/>
          </a:xfrm>
          <a:prstGeom prst="rect">
            <a:avLst/>
          </a:prstGeom>
          <a:solidFill>
            <a:srgbClr val="FFFF99"/>
          </a:solidFill>
          <a:ln w="12700">
            <a:noFill/>
            <a:miter lim="800000"/>
            <a:headEnd/>
            <a:tailEnd type="none" w="lg" len="lg"/>
          </a:ln>
          <a:effectLst>
            <a:outerShdw dist="35921" dir="2700000" algn="ctr" rotWithShape="0">
              <a:schemeClr val="tx1"/>
            </a:outerShdw>
          </a:effectLst>
        </p:spPr>
        <p:txBody>
          <a:bodyPr lIns="90000" tIns="46800" rIns="90000" bIns="46800">
            <a:spAutoFit/>
          </a:bodyPr>
          <a:lstStyle/>
          <a:p>
            <a:pPr>
              <a:defRPr/>
            </a:pPr>
            <a:r>
              <a:rPr lang="en-US" sz="2000">
                <a:latin typeface="Courier New" pitchFamily="49" charset="0"/>
              </a:rPr>
              <a:t>case</a:t>
            </a:r>
            <a:r>
              <a:rPr lang="da-DK" sz="2000">
                <a:latin typeface="Courier New" pitchFamily="49" charset="0"/>
              </a:rPr>
              <a:t> i+3</a:t>
            </a:r>
            <a:r>
              <a:rPr lang="ru-RU" sz="2000">
                <a:latin typeface="Courier New" pitchFamily="49" charset="0"/>
              </a:rPr>
              <a:t> </a:t>
            </a:r>
            <a:r>
              <a:rPr lang="da-DK" sz="2000">
                <a:latin typeface="Courier New" pitchFamily="49" charset="0"/>
              </a:rPr>
              <a:t>of </a:t>
            </a:r>
          </a:p>
          <a:p>
            <a:pPr>
              <a:defRPr/>
            </a:pPr>
            <a:r>
              <a:rPr lang="da-DK" sz="2000">
                <a:latin typeface="Courier New" pitchFamily="49" charset="0"/>
              </a:rPr>
              <a:t> 1: begin a := b; end;</a:t>
            </a:r>
          </a:p>
          <a:p>
            <a:pPr>
              <a:defRPr/>
            </a:pPr>
            <a:r>
              <a:rPr lang="da-DK" sz="2000">
                <a:latin typeface="Courier New" pitchFamily="49" charset="0"/>
              </a:rPr>
              <a:t> 2: begin a := c; end;</a:t>
            </a:r>
          </a:p>
          <a:p>
            <a:pPr>
              <a:defRPr/>
            </a:pPr>
            <a:r>
              <a:rPr lang="da-DK" sz="2000">
                <a:latin typeface="Courier New" pitchFamily="49" charset="0"/>
              </a:rPr>
              <a:t>end;</a:t>
            </a:r>
            <a:endParaRPr lang="ru-RU" sz="2000">
              <a:solidFill>
                <a:srgbClr val="3333FF"/>
              </a:solidFill>
              <a:latin typeface="Courier New" pitchFamily="49" charset="0"/>
            </a:endParaRPr>
          </a:p>
        </p:txBody>
      </p:sp>
      <p:sp>
        <p:nvSpPr>
          <p:cNvPr id="182280" name="Rectangle 8"/>
          <p:cNvSpPr>
            <a:spLocks noChangeArrowheads="1"/>
          </p:cNvSpPr>
          <p:nvPr/>
        </p:nvSpPr>
        <p:spPr bwMode="auto">
          <a:xfrm>
            <a:off x="2333625" y="4240213"/>
            <a:ext cx="4476750" cy="2225675"/>
          </a:xfrm>
          <a:prstGeom prst="rect">
            <a:avLst/>
          </a:prstGeom>
          <a:solidFill>
            <a:srgbClr val="FFFF99"/>
          </a:solidFill>
          <a:ln w="12700">
            <a:noFill/>
            <a:miter lim="800000"/>
            <a:headEnd/>
            <a:tailEnd type="none" w="lg" len="lg"/>
          </a:ln>
          <a:effectLst>
            <a:outerShdw dist="35921" dir="2700000" algn="ctr" rotWithShape="0">
              <a:schemeClr val="tx1"/>
            </a:outerShdw>
          </a:effectLst>
        </p:spPr>
        <p:txBody>
          <a:bodyPr lIns="90000" tIns="46800" rIns="90000" bIns="46800">
            <a:spAutoFit/>
          </a:bodyPr>
          <a:lstStyle/>
          <a:p>
            <a:pPr>
              <a:defRPr/>
            </a:pPr>
            <a:r>
              <a:rPr lang="en-US" sz="2000">
                <a:latin typeface="Courier New" pitchFamily="49" charset="0"/>
              </a:rPr>
              <a:t>var c: char;</a:t>
            </a:r>
          </a:p>
          <a:p>
            <a:pPr>
              <a:defRPr/>
            </a:pPr>
            <a:r>
              <a:rPr lang="en-US" sz="2000">
                <a:latin typeface="Courier New" pitchFamily="49" charset="0"/>
              </a:rPr>
              <a:t>...</a:t>
            </a:r>
          </a:p>
          <a:p>
            <a:pPr>
              <a:defRPr/>
            </a:pPr>
            <a:r>
              <a:rPr lang="en-US" sz="2000">
                <a:latin typeface="Courier New" pitchFamily="49" charset="0"/>
              </a:rPr>
              <a:t>case</a:t>
            </a:r>
            <a:r>
              <a:rPr lang="da-DK" sz="2000">
                <a:latin typeface="Courier New" pitchFamily="49" charset="0"/>
              </a:rPr>
              <a:t> c</a:t>
            </a:r>
            <a:r>
              <a:rPr lang="ru-RU" sz="2000">
                <a:latin typeface="Courier New" pitchFamily="49" charset="0"/>
              </a:rPr>
              <a:t> </a:t>
            </a:r>
            <a:r>
              <a:rPr lang="da-DK" sz="2000">
                <a:latin typeface="Courier New" pitchFamily="49" charset="0"/>
              </a:rPr>
              <a:t>of </a:t>
            </a:r>
          </a:p>
          <a:p>
            <a:pPr>
              <a:defRPr/>
            </a:pPr>
            <a:r>
              <a:rPr lang="da-DK" sz="2000">
                <a:latin typeface="Courier New" pitchFamily="49" charset="0"/>
              </a:rPr>
              <a:t> '</a:t>
            </a:r>
            <a:r>
              <a:rPr lang="ru-RU" sz="2000">
                <a:latin typeface="Courier New" pitchFamily="49" charset="0"/>
              </a:rPr>
              <a:t>а</a:t>
            </a:r>
            <a:r>
              <a:rPr lang="da-DK" sz="2000">
                <a:latin typeface="Courier New" pitchFamily="49" charset="0"/>
              </a:rPr>
              <a:t>': writeln('</a:t>
            </a:r>
            <a:r>
              <a:rPr lang="ru-RU" sz="2000">
                <a:latin typeface="Courier New" pitchFamily="49" charset="0"/>
              </a:rPr>
              <a:t>Антилопа</a:t>
            </a:r>
            <a:r>
              <a:rPr lang="da-DK" sz="2000">
                <a:latin typeface="Courier New" pitchFamily="49" charset="0"/>
              </a:rPr>
              <a:t>');</a:t>
            </a:r>
          </a:p>
          <a:p>
            <a:pPr>
              <a:defRPr/>
            </a:pPr>
            <a:r>
              <a:rPr lang="da-DK" sz="2000">
                <a:latin typeface="Courier New" pitchFamily="49" charset="0"/>
              </a:rPr>
              <a:t> '</a:t>
            </a:r>
            <a:r>
              <a:rPr lang="ru-RU" sz="2000">
                <a:latin typeface="Courier New" pitchFamily="49" charset="0"/>
              </a:rPr>
              <a:t>б</a:t>
            </a:r>
            <a:r>
              <a:rPr lang="da-DK" sz="2000">
                <a:latin typeface="Courier New" pitchFamily="49" charset="0"/>
              </a:rPr>
              <a:t>': writeln('</a:t>
            </a:r>
            <a:r>
              <a:rPr lang="ru-RU" sz="2000">
                <a:latin typeface="Courier New" pitchFamily="49" charset="0"/>
              </a:rPr>
              <a:t>Барсук</a:t>
            </a:r>
            <a:r>
              <a:rPr lang="da-DK" sz="2000">
                <a:latin typeface="Courier New" pitchFamily="49" charset="0"/>
              </a:rPr>
              <a:t>');</a:t>
            </a:r>
            <a:endParaRPr lang="ru-RU" sz="2000">
              <a:latin typeface="Courier New" pitchFamily="49" charset="0"/>
            </a:endParaRPr>
          </a:p>
          <a:p>
            <a:pPr>
              <a:defRPr/>
            </a:pPr>
            <a:r>
              <a:rPr lang="ru-RU" sz="2000">
                <a:latin typeface="Courier New" pitchFamily="49" charset="0"/>
              </a:rPr>
              <a:t> </a:t>
            </a:r>
            <a:r>
              <a:rPr lang="en-US" sz="2000">
                <a:latin typeface="Courier New" pitchFamily="49" charset="0"/>
              </a:rPr>
              <a:t>else </a:t>
            </a:r>
            <a:r>
              <a:rPr lang="da-DK" sz="2000">
                <a:latin typeface="Courier New" pitchFamily="49" charset="0"/>
              </a:rPr>
              <a:t>writeln('</a:t>
            </a:r>
            <a:r>
              <a:rPr lang="ru-RU" sz="2000">
                <a:latin typeface="Courier New" pitchFamily="49" charset="0"/>
              </a:rPr>
              <a:t>Не знаю</a:t>
            </a:r>
            <a:r>
              <a:rPr lang="da-DK" sz="2000">
                <a:latin typeface="Courier New" pitchFamily="49" charset="0"/>
              </a:rPr>
              <a:t>');</a:t>
            </a:r>
          </a:p>
          <a:p>
            <a:pPr>
              <a:defRPr/>
            </a:pPr>
            <a:r>
              <a:rPr lang="da-DK" sz="2000">
                <a:latin typeface="Courier New" pitchFamily="49" charset="0"/>
              </a:rPr>
              <a:t>end;</a:t>
            </a:r>
            <a:endParaRPr lang="ru-RU" sz="2000">
              <a:latin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22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822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82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822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82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2277" grpId="0" build="p"/>
      <p:bldP spid="182278" grpId="0" animBg="1"/>
      <p:bldP spid="18228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Номер слайда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23D051A-15A4-4D37-A44B-359C4E733CEA}" type="slidenum">
              <a:rPr lang="ru-RU" smtClean="0"/>
              <a:pPr/>
              <a:t>6</a:t>
            </a:fld>
            <a:endParaRPr lang="ru-RU" smtClean="0"/>
          </a:p>
        </p:txBody>
      </p:sp>
      <p:sp>
        <p:nvSpPr>
          <p:cNvPr id="107523" name="Line 2"/>
          <p:cNvSpPr>
            <a:spLocks noChangeShapeType="1"/>
          </p:cNvSpPr>
          <p:nvPr/>
        </p:nvSpPr>
        <p:spPr bwMode="auto">
          <a:xfrm>
            <a:off x="376238" y="795338"/>
            <a:ext cx="8464550" cy="0"/>
          </a:xfrm>
          <a:prstGeom prst="line">
            <a:avLst/>
          </a:prstGeom>
          <a:noFill/>
          <a:ln w="38100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7524" name="Text Box 3"/>
          <p:cNvSpPr txBox="1">
            <a:spLocks noChangeArrowheads="1"/>
          </p:cNvSpPr>
          <p:nvPr/>
        </p:nvSpPr>
        <p:spPr bwMode="auto">
          <a:xfrm>
            <a:off x="6118225" y="884238"/>
            <a:ext cx="673100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ru-RU" sz="1000" b="0">
              <a:latin typeface="Times New Roman" pitchFamily="18" charset="0"/>
            </a:endParaRPr>
          </a:p>
        </p:txBody>
      </p:sp>
      <p:sp>
        <p:nvSpPr>
          <p:cNvPr id="107525" name="Text Box 4"/>
          <p:cNvSpPr txBox="1">
            <a:spLocks noChangeArrowheads="1"/>
          </p:cNvSpPr>
          <p:nvPr/>
        </p:nvSpPr>
        <p:spPr bwMode="auto">
          <a:xfrm>
            <a:off x="395288" y="188913"/>
            <a:ext cx="81407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3000"/>
              <a:t>Оператор выбора</a:t>
            </a:r>
          </a:p>
        </p:txBody>
      </p:sp>
      <p:sp>
        <p:nvSpPr>
          <p:cNvPr id="184325" name="Text Box 5"/>
          <p:cNvSpPr txBox="1">
            <a:spLocks noChangeArrowheads="1"/>
          </p:cNvSpPr>
          <p:nvPr/>
        </p:nvSpPr>
        <p:spPr bwMode="auto">
          <a:xfrm>
            <a:off x="350838" y="887413"/>
            <a:ext cx="8420100" cy="355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6213" indent="-176213">
              <a:spcBef>
                <a:spcPct val="50000"/>
              </a:spcBef>
            </a:pPr>
            <a:r>
              <a:rPr lang="ru-RU" sz="2400">
                <a:solidFill>
                  <a:srgbClr val="3333FF"/>
                </a:solidFill>
              </a:rPr>
              <a:t>Особенности:</a:t>
            </a:r>
          </a:p>
          <a:p>
            <a:pPr marL="628650" lvl="1" indent="-268288">
              <a:spcBef>
                <a:spcPct val="15000"/>
              </a:spcBef>
              <a:buFontTx/>
              <a:buChar char="•"/>
            </a:pPr>
            <a:r>
              <a:rPr lang="ru-RU" sz="2600" b="0"/>
              <a:t>если нужно выполнить только один оператор, слова </a:t>
            </a:r>
            <a:r>
              <a:rPr lang="en-US" sz="3000">
                <a:latin typeface="Courier New" pitchFamily="49" charset="0"/>
              </a:rPr>
              <a:t>begin</a:t>
            </a:r>
            <a:r>
              <a:rPr lang="en-US" sz="2600" b="0"/>
              <a:t> </a:t>
            </a:r>
            <a:r>
              <a:rPr lang="ru-RU" sz="2600" b="0"/>
              <a:t>и </a:t>
            </a:r>
            <a:r>
              <a:rPr lang="en-US" sz="3000">
                <a:latin typeface="Courier New" pitchFamily="49" charset="0"/>
              </a:rPr>
              <a:t>end</a:t>
            </a:r>
            <a:r>
              <a:rPr lang="en-US" sz="2600" b="0"/>
              <a:t> </a:t>
            </a:r>
            <a:r>
              <a:rPr lang="ru-RU" sz="2600" b="0"/>
              <a:t>можно не писать</a:t>
            </a:r>
          </a:p>
          <a:p>
            <a:pPr marL="628650" lvl="1" indent="-268288">
              <a:spcBef>
                <a:spcPct val="450000"/>
              </a:spcBef>
              <a:buFontTx/>
              <a:buChar char="•"/>
            </a:pPr>
            <a:r>
              <a:rPr lang="ru-RU" sz="2600" b="0"/>
              <a:t>нельзя ставить два одинаковых значения</a:t>
            </a:r>
          </a:p>
        </p:txBody>
      </p:sp>
      <p:sp>
        <p:nvSpPr>
          <p:cNvPr id="184326" name="Rectangle 6"/>
          <p:cNvSpPr>
            <a:spLocks noChangeArrowheads="1"/>
          </p:cNvSpPr>
          <p:nvPr/>
        </p:nvSpPr>
        <p:spPr bwMode="auto">
          <a:xfrm>
            <a:off x="3282950" y="4603750"/>
            <a:ext cx="2576513" cy="1431925"/>
          </a:xfrm>
          <a:prstGeom prst="rect">
            <a:avLst/>
          </a:prstGeom>
          <a:solidFill>
            <a:srgbClr val="FFFF99"/>
          </a:solidFill>
          <a:ln w="12700">
            <a:noFill/>
            <a:miter lim="800000"/>
            <a:headEnd/>
            <a:tailEnd type="none" w="lg" len="lg"/>
          </a:ln>
          <a:effectLst>
            <a:outerShdw dist="35921" dir="2700000" algn="ctr" rotWithShape="0">
              <a:schemeClr val="tx1"/>
            </a:outerShdw>
          </a:effectLst>
        </p:spPr>
        <p:txBody>
          <a:bodyPr lIns="90000" tIns="46800" rIns="90000" bIns="46800">
            <a:spAutoFit/>
          </a:bodyPr>
          <a:lstStyle/>
          <a:p>
            <a:pPr>
              <a:defRPr/>
            </a:pPr>
            <a:r>
              <a:rPr lang="en-US" sz="2200">
                <a:latin typeface="Courier New" pitchFamily="49" charset="0"/>
              </a:rPr>
              <a:t>case</a:t>
            </a:r>
            <a:r>
              <a:rPr lang="da-DK" sz="2200">
                <a:latin typeface="Courier New" pitchFamily="49" charset="0"/>
              </a:rPr>
              <a:t> i+3</a:t>
            </a:r>
            <a:r>
              <a:rPr lang="ru-RU" sz="2200">
                <a:latin typeface="Courier New" pitchFamily="49" charset="0"/>
              </a:rPr>
              <a:t> </a:t>
            </a:r>
            <a:r>
              <a:rPr lang="da-DK" sz="2200">
                <a:latin typeface="Courier New" pitchFamily="49" charset="0"/>
              </a:rPr>
              <a:t>of </a:t>
            </a:r>
          </a:p>
          <a:p>
            <a:pPr>
              <a:defRPr/>
            </a:pPr>
            <a:r>
              <a:rPr lang="da-DK" sz="2200">
                <a:latin typeface="Courier New" pitchFamily="49" charset="0"/>
              </a:rPr>
              <a:t> 1: a := b;</a:t>
            </a:r>
          </a:p>
          <a:p>
            <a:pPr>
              <a:defRPr/>
            </a:pPr>
            <a:r>
              <a:rPr lang="da-DK" sz="2200">
                <a:latin typeface="Courier New" pitchFamily="49" charset="0"/>
              </a:rPr>
              <a:t> 1: a := c;</a:t>
            </a:r>
          </a:p>
          <a:p>
            <a:pPr>
              <a:defRPr/>
            </a:pPr>
            <a:r>
              <a:rPr lang="da-DK" sz="2200">
                <a:latin typeface="Courier New" pitchFamily="49" charset="0"/>
              </a:rPr>
              <a:t>end;</a:t>
            </a:r>
            <a:endParaRPr lang="ru-RU" sz="2200">
              <a:solidFill>
                <a:srgbClr val="3333FF"/>
              </a:solidFill>
              <a:latin typeface="Courier New" pitchFamily="49" charset="0"/>
            </a:endParaRPr>
          </a:p>
        </p:txBody>
      </p:sp>
      <p:sp>
        <p:nvSpPr>
          <p:cNvPr id="184327" name="Rectangle 7"/>
          <p:cNvSpPr>
            <a:spLocks noChangeArrowheads="1"/>
          </p:cNvSpPr>
          <p:nvPr/>
        </p:nvSpPr>
        <p:spPr bwMode="auto">
          <a:xfrm>
            <a:off x="3282950" y="2370138"/>
            <a:ext cx="2576513" cy="1431925"/>
          </a:xfrm>
          <a:prstGeom prst="rect">
            <a:avLst/>
          </a:prstGeom>
          <a:solidFill>
            <a:srgbClr val="FFFF99"/>
          </a:solidFill>
          <a:ln w="12700">
            <a:noFill/>
            <a:miter lim="800000"/>
            <a:headEnd/>
            <a:tailEnd type="none" w="lg" len="lg"/>
          </a:ln>
          <a:effectLst>
            <a:outerShdw dist="35921" dir="2700000" algn="ctr" rotWithShape="0">
              <a:schemeClr val="tx1"/>
            </a:outerShdw>
          </a:effectLst>
        </p:spPr>
        <p:txBody>
          <a:bodyPr lIns="90000" tIns="46800" rIns="90000" bIns="46800">
            <a:spAutoFit/>
          </a:bodyPr>
          <a:lstStyle/>
          <a:p>
            <a:pPr>
              <a:defRPr/>
            </a:pPr>
            <a:r>
              <a:rPr lang="en-US" sz="2200">
                <a:latin typeface="Courier New" pitchFamily="49" charset="0"/>
              </a:rPr>
              <a:t>case</a:t>
            </a:r>
            <a:r>
              <a:rPr lang="da-DK" sz="2200">
                <a:latin typeface="Courier New" pitchFamily="49" charset="0"/>
              </a:rPr>
              <a:t> i+3</a:t>
            </a:r>
            <a:r>
              <a:rPr lang="ru-RU" sz="2200">
                <a:latin typeface="Courier New" pitchFamily="49" charset="0"/>
              </a:rPr>
              <a:t> </a:t>
            </a:r>
            <a:r>
              <a:rPr lang="da-DK" sz="2200">
                <a:latin typeface="Courier New" pitchFamily="49" charset="0"/>
              </a:rPr>
              <a:t>of </a:t>
            </a:r>
          </a:p>
          <a:p>
            <a:pPr>
              <a:defRPr/>
            </a:pPr>
            <a:r>
              <a:rPr lang="da-DK" sz="2200">
                <a:latin typeface="Courier New" pitchFamily="49" charset="0"/>
              </a:rPr>
              <a:t> 1: a := b;</a:t>
            </a:r>
          </a:p>
          <a:p>
            <a:pPr>
              <a:defRPr/>
            </a:pPr>
            <a:r>
              <a:rPr lang="da-DK" sz="2200">
                <a:latin typeface="Courier New" pitchFamily="49" charset="0"/>
              </a:rPr>
              <a:t> </a:t>
            </a:r>
            <a:r>
              <a:rPr lang="ru-RU" sz="2200">
                <a:latin typeface="Courier New" pitchFamily="49" charset="0"/>
              </a:rPr>
              <a:t>2</a:t>
            </a:r>
            <a:r>
              <a:rPr lang="da-DK" sz="2200">
                <a:latin typeface="Courier New" pitchFamily="49" charset="0"/>
              </a:rPr>
              <a:t>: a := c;</a:t>
            </a:r>
          </a:p>
          <a:p>
            <a:pPr>
              <a:defRPr/>
            </a:pPr>
            <a:r>
              <a:rPr lang="da-DK" sz="2200">
                <a:latin typeface="Courier New" pitchFamily="49" charset="0"/>
              </a:rPr>
              <a:t>end;</a:t>
            </a:r>
            <a:endParaRPr lang="ru-RU" sz="2200">
              <a:solidFill>
                <a:srgbClr val="3333FF"/>
              </a:solidFill>
              <a:latin typeface="Courier New" pitchFamily="49" charset="0"/>
            </a:endParaRPr>
          </a:p>
        </p:txBody>
      </p:sp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3446463" y="5292725"/>
            <a:ext cx="415925" cy="415925"/>
            <a:chOff x="809" y="3160"/>
            <a:chExt cx="262" cy="262"/>
          </a:xfrm>
        </p:grpSpPr>
        <p:sp>
          <p:nvSpPr>
            <p:cNvPr id="107530" name="Oval 9"/>
            <p:cNvSpPr>
              <a:spLocks noChangeArrowheads="1"/>
            </p:cNvSpPr>
            <p:nvPr/>
          </p:nvSpPr>
          <p:spPr bwMode="auto">
            <a:xfrm>
              <a:off x="809" y="3160"/>
              <a:ext cx="262" cy="262"/>
            </a:xfrm>
            <a:prstGeom prst="ellips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 type="none" w="lg" len="lg"/>
            </a:ln>
          </p:spPr>
          <p:txBody>
            <a:bodyPr wrap="none" lIns="90000" tIns="46800" rIns="90000" bIns="46800" anchor="ctr"/>
            <a:lstStyle/>
            <a:p>
              <a:endParaRPr lang="ru-RU"/>
            </a:p>
          </p:txBody>
        </p:sp>
        <p:sp>
          <p:nvSpPr>
            <p:cNvPr id="107531" name="Line 10"/>
            <p:cNvSpPr>
              <a:spLocks noChangeShapeType="1"/>
            </p:cNvSpPr>
            <p:nvPr/>
          </p:nvSpPr>
          <p:spPr bwMode="auto">
            <a:xfrm flipV="1">
              <a:off x="834" y="3213"/>
              <a:ext cx="204" cy="156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 type="none" w="lg" len="lg"/>
            </a:ln>
          </p:spPr>
          <p:txBody>
            <a:bodyPr wrap="none" lIns="90000" tIns="46800" rIns="90000" bIns="46800" anchor="ctr"/>
            <a:lstStyle/>
            <a:p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43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843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84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843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84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25" grpId="0" build="p"/>
      <p:bldP spid="184326" grpId="0" animBg="1"/>
      <p:bldP spid="18432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Номер слайда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E7A2D14-9C1B-48C1-ADE4-D1D8B548EE02}" type="slidenum">
              <a:rPr lang="ru-RU" smtClean="0"/>
              <a:pPr/>
              <a:t>7</a:t>
            </a:fld>
            <a:endParaRPr lang="ru-RU" smtClean="0"/>
          </a:p>
        </p:txBody>
      </p:sp>
      <p:sp>
        <p:nvSpPr>
          <p:cNvPr id="108547" name="Line 2"/>
          <p:cNvSpPr>
            <a:spLocks noChangeShapeType="1"/>
          </p:cNvSpPr>
          <p:nvPr/>
        </p:nvSpPr>
        <p:spPr bwMode="auto">
          <a:xfrm>
            <a:off x="376238" y="795338"/>
            <a:ext cx="8464550" cy="0"/>
          </a:xfrm>
          <a:prstGeom prst="line">
            <a:avLst/>
          </a:prstGeom>
          <a:noFill/>
          <a:ln w="38100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8548" name="Text Box 3"/>
          <p:cNvSpPr txBox="1">
            <a:spLocks noChangeArrowheads="1"/>
          </p:cNvSpPr>
          <p:nvPr/>
        </p:nvSpPr>
        <p:spPr bwMode="auto">
          <a:xfrm>
            <a:off x="6118225" y="884238"/>
            <a:ext cx="673100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ru-RU" sz="1000" b="0">
              <a:latin typeface="Times New Roman" pitchFamily="18" charset="0"/>
            </a:endParaRPr>
          </a:p>
        </p:txBody>
      </p:sp>
      <p:sp>
        <p:nvSpPr>
          <p:cNvPr id="108549" name="Text Box 4"/>
          <p:cNvSpPr txBox="1">
            <a:spLocks noChangeArrowheads="1"/>
          </p:cNvSpPr>
          <p:nvPr/>
        </p:nvSpPr>
        <p:spPr bwMode="auto">
          <a:xfrm>
            <a:off x="395288" y="188913"/>
            <a:ext cx="81407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3000"/>
              <a:t>Оператор выбора</a:t>
            </a:r>
          </a:p>
        </p:txBody>
      </p:sp>
      <p:sp>
        <p:nvSpPr>
          <p:cNvPr id="186373" name="Text Box 5"/>
          <p:cNvSpPr txBox="1">
            <a:spLocks noChangeArrowheads="1"/>
          </p:cNvSpPr>
          <p:nvPr/>
        </p:nvSpPr>
        <p:spPr bwMode="auto">
          <a:xfrm>
            <a:off x="350838" y="887413"/>
            <a:ext cx="8420100" cy="117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6213" indent="-176213">
              <a:spcBef>
                <a:spcPct val="50000"/>
              </a:spcBef>
            </a:pPr>
            <a:r>
              <a:rPr lang="ru-RU" sz="2400">
                <a:solidFill>
                  <a:srgbClr val="3333FF"/>
                </a:solidFill>
              </a:rPr>
              <a:t>Особенности:</a:t>
            </a:r>
          </a:p>
          <a:p>
            <a:pPr marL="628650" lvl="1" indent="-268288">
              <a:spcBef>
                <a:spcPct val="15000"/>
              </a:spcBef>
              <a:buFontTx/>
              <a:buChar char="•"/>
            </a:pPr>
            <a:r>
              <a:rPr lang="ru-RU" sz="2200" b="0"/>
              <a:t>значения, при которых выполняются одинаковые действия, можно группировать</a:t>
            </a:r>
          </a:p>
        </p:txBody>
      </p:sp>
      <p:sp>
        <p:nvSpPr>
          <p:cNvPr id="186374" name="Rectangle 6"/>
          <p:cNvSpPr>
            <a:spLocks noChangeArrowheads="1"/>
          </p:cNvSpPr>
          <p:nvPr/>
        </p:nvSpPr>
        <p:spPr bwMode="auto">
          <a:xfrm>
            <a:off x="3197225" y="2397125"/>
            <a:ext cx="5097463" cy="3232150"/>
          </a:xfrm>
          <a:prstGeom prst="rect">
            <a:avLst/>
          </a:prstGeom>
          <a:solidFill>
            <a:srgbClr val="FFFF99"/>
          </a:solidFill>
          <a:ln w="12700">
            <a:noFill/>
            <a:miter lim="800000"/>
            <a:headEnd/>
            <a:tailEnd type="none" w="lg" len="lg"/>
          </a:ln>
          <a:effectLst>
            <a:outerShdw dist="35921" dir="2700000" algn="ctr" rotWithShape="0">
              <a:schemeClr val="tx1"/>
            </a:outerShdw>
          </a:effec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15000"/>
              </a:spcBef>
              <a:defRPr/>
            </a:pPr>
            <a:r>
              <a:rPr lang="en-US" sz="2600">
                <a:latin typeface="Courier New" pitchFamily="49" charset="0"/>
              </a:rPr>
              <a:t>case</a:t>
            </a:r>
            <a:r>
              <a:rPr lang="da-DK" sz="2600">
                <a:latin typeface="Courier New" pitchFamily="49" charset="0"/>
              </a:rPr>
              <a:t> i</a:t>
            </a:r>
            <a:r>
              <a:rPr lang="ru-RU" sz="2600">
                <a:latin typeface="Courier New" pitchFamily="49" charset="0"/>
              </a:rPr>
              <a:t> </a:t>
            </a:r>
            <a:r>
              <a:rPr lang="da-DK" sz="2600">
                <a:latin typeface="Courier New" pitchFamily="49" charset="0"/>
              </a:rPr>
              <a:t>of </a:t>
            </a:r>
          </a:p>
          <a:p>
            <a:pPr>
              <a:spcBef>
                <a:spcPct val="15000"/>
              </a:spcBef>
              <a:defRPr/>
            </a:pPr>
            <a:r>
              <a:rPr lang="da-DK" sz="2600">
                <a:latin typeface="Courier New" pitchFamily="49" charset="0"/>
              </a:rPr>
              <a:t> 1:            a := b;</a:t>
            </a:r>
          </a:p>
          <a:p>
            <a:pPr>
              <a:spcBef>
                <a:spcPct val="15000"/>
              </a:spcBef>
              <a:defRPr/>
            </a:pPr>
            <a:r>
              <a:rPr lang="da-DK" sz="2600">
                <a:latin typeface="Courier New" pitchFamily="49" charset="0"/>
              </a:rPr>
              <a:t> </a:t>
            </a:r>
            <a:r>
              <a:rPr lang="ru-RU" sz="2600">
                <a:latin typeface="Courier New" pitchFamily="49" charset="0"/>
              </a:rPr>
              <a:t>2,4</a:t>
            </a:r>
            <a:r>
              <a:rPr lang="en-US" sz="2600">
                <a:latin typeface="Courier New" pitchFamily="49" charset="0"/>
              </a:rPr>
              <a:t>,6</a:t>
            </a:r>
            <a:r>
              <a:rPr lang="da-DK" sz="2600">
                <a:latin typeface="Courier New" pitchFamily="49" charset="0"/>
              </a:rPr>
              <a:t>:        a := c;</a:t>
            </a:r>
          </a:p>
          <a:p>
            <a:pPr>
              <a:spcBef>
                <a:spcPct val="15000"/>
              </a:spcBef>
              <a:defRPr/>
            </a:pPr>
            <a:r>
              <a:rPr lang="da-DK" sz="2600">
                <a:latin typeface="Courier New" pitchFamily="49" charset="0"/>
              </a:rPr>
              <a:t> 10..15:       a := d;</a:t>
            </a:r>
          </a:p>
          <a:p>
            <a:pPr>
              <a:spcBef>
                <a:spcPct val="15000"/>
              </a:spcBef>
              <a:defRPr/>
            </a:pPr>
            <a:r>
              <a:rPr lang="da-DK" sz="2600">
                <a:latin typeface="Courier New" pitchFamily="49" charset="0"/>
              </a:rPr>
              <a:t> 20,21,25..30: a := e; </a:t>
            </a:r>
          </a:p>
          <a:p>
            <a:pPr>
              <a:spcBef>
                <a:spcPct val="15000"/>
              </a:spcBef>
              <a:defRPr/>
            </a:pPr>
            <a:r>
              <a:rPr lang="da-DK" sz="2600">
                <a:latin typeface="Courier New" pitchFamily="49" charset="0"/>
              </a:rPr>
              <a:t> else writeln('</a:t>
            </a:r>
            <a:r>
              <a:rPr lang="ru-RU" sz="2600">
                <a:latin typeface="Courier New" pitchFamily="49" charset="0"/>
              </a:rPr>
              <a:t>Ошибка</a:t>
            </a:r>
            <a:r>
              <a:rPr lang="en-US" sz="2600">
                <a:latin typeface="Courier New" pitchFamily="49" charset="0"/>
              </a:rPr>
              <a:t>');</a:t>
            </a:r>
            <a:r>
              <a:rPr lang="da-DK" sz="2600">
                <a:latin typeface="Courier New" pitchFamily="49" charset="0"/>
              </a:rPr>
              <a:t>      </a:t>
            </a:r>
          </a:p>
          <a:p>
            <a:pPr>
              <a:spcBef>
                <a:spcPct val="15000"/>
              </a:spcBef>
              <a:defRPr/>
            </a:pPr>
            <a:r>
              <a:rPr lang="da-DK" sz="2600">
                <a:latin typeface="Courier New" pitchFamily="49" charset="0"/>
              </a:rPr>
              <a:t>end;</a:t>
            </a:r>
            <a:endParaRPr lang="ru-RU" sz="2600">
              <a:solidFill>
                <a:srgbClr val="3333FF"/>
              </a:solidFill>
              <a:latin typeface="Courier New" pitchFamily="49" charset="0"/>
            </a:endParaRPr>
          </a:p>
        </p:txBody>
      </p:sp>
      <p:sp>
        <p:nvSpPr>
          <p:cNvPr id="186375" name="AutoShape 7"/>
          <p:cNvSpPr>
            <a:spLocks noChangeArrowheads="1"/>
          </p:cNvSpPr>
          <p:nvPr/>
        </p:nvSpPr>
        <p:spPr bwMode="auto">
          <a:xfrm>
            <a:off x="374650" y="2752725"/>
            <a:ext cx="2400300" cy="587375"/>
          </a:xfrm>
          <a:prstGeom prst="wedgeRoundRectCallout">
            <a:avLst>
              <a:gd name="adj1" fmla="val 76125"/>
              <a:gd name="adj2" fmla="val 77028"/>
              <a:gd name="adj3" fmla="val 16667"/>
            </a:avLst>
          </a:prstGeom>
          <a:solidFill>
            <a:srgbClr val="E6E6FF"/>
          </a:solidFill>
          <a:ln w="12700">
            <a:noFill/>
            <a:miter lim="800000"/>
            <a:headEnd/>
            <a:tailEnd type="none" w="lg" len="lg"/>
          </a:ln>
          <a:effectLst>
            <a:outerShdw dist="35921" dir="2700000" algn="ctr" rotWithShape="0">
              <a:schemeClr val="tx1"/>
            </a:outerShdw>
          </a:effectLst>
        </p:spPr>
        <p:txBody>
          <a:bodyPr lIns="90000" tIns="46800" rIns="90000" bIns="46800" anchor="ctr"/>
          <a:lstStyle/>
          <a:p>
            <a:pPr algn="ctr">
              <a:defRPr/>
            </a:pPr>
            <a:r>
              <a:rPr lang="ru-RU" sz="2400" b="0" dirty="0"/>
              <a:t>перечисление</a:t>
            </a:r>
          </a:p>
        </p:txBody>
      </p:sp>
      <p:sp>
        <p:nvSpPr>
          <p:cNvPr id="186378" name="AutoShape 10"/>
          <p:cNvSpPr>
            <a:spLocks noChangeArrowheads="1"/>
          </p:cNvSpPr>
          <p:nvPr/>
        </p:nvSpPr>
        <p:spPr bwMode="auto">
          <a:xfrm>
            <a:off x="569913" y="3665538"/>
            <a:ext cx="2111375" cy="587375"/>
          </a:xfrm>
          <a:prstGeom prst="wedgeRoundRectCallout">
            <a:avLst>
              <a:gd name="adj1" fmla="val 83767"/>
              <a:gd name="adj2" fmla="val 9254"/>
              <a:gd name="adj3" fmla="val 16667"/>
            </a:avLst>
          </a:prstGeom>
          <a:solidFill>
            <a:srgbClr val="E6E6FF"/>
          </a:solidFill>
          <a:ln w="12700">
            <a:noFill/>
            <a:miter lim="800000"/>
            <a:headEnd/>
            <a:tailEnd type="none" w="lg" len="lg"/>
          </a:ln>
          <a:effectLst>
            <a:outerShdw dist="35921" dir="2700000" algn="ctr" rotWithShape="0">
              <a:schemeClr val="tx1"/>
            </a:outerShdw>
          </a:effectLst>
        </p:spPr>
        <p:txBody>
          <a:bodyPr lIns="90000" tIns="46800" rIns="90000" bIns="46800" anchor="ctr"/>
          <a:lstStyle/>
          <a:p>
            <a:pPr algn="ctr">
              <a:defRPr/>
            </a:pPr>
            <a:r>
              <a:rPr lang="ru-RU" sz="2400" b="0"/>
              <a:t>диапазон</a:t>
            </a:r>
          </a:p>
        </p:txBody>
      </p:sp>
      <p:sp>
        <p:nvSpPr>
          <p:cNvPr id="186379" name="AutoShape 11"/>
          <p:cNvSpPr>
            <a:spLocks noChangeArrowheads="1"/>
          </p:cNvSpPr>
          <p:nvPr/>
        </p:nvSpPr>
        <p:spPr bwMode="auto">
          <a:xfrm>
            <a:off x="625475" y="4705350"/>
            <a:ext cx="2111375" cy="587375"/>
          </a:xfrm>
          <a:prstGeom prst="wedgeRoundRectCallout">
            <a:avLst>
              <a:gd name="adj1" fmla="val 80861"/>
              <a:gd name="adj2" fmla="val -83503"/>
              <a:gd name="adj3" fmla="val 16667"/>
            </a:avLst>
          </a:prstGeom>
          <a:solidFill>
            <a:srgbClr val="E6E6FF"/>
          </a:solidFill>
          <a:ln w="12700">
            <a:noFill/>
            <a:miter lim="800000"/>
            <a:headEnd/>
            <a:tailEnd type="none" w="lg" len="lg"/>
          </a:ln>
          <a:effectLst>
            <a:outerShdw dist="35921" dir="2700000" algn="ctr" rotWithShape="0">
              <a:schemeClr val="tx1"/>
            </a:outerShdw>
          </a:effectLst>
        </p:spPr>
        <p:txBody>
          <a:bodyPr lIns="90000" tIns="46800" rIns="90000" bIns="46800" anchor="ctr"/>
          <a:lstStyle/>
          <a:p>
            <a:pPr algn="ctr">
              <a:defRPr/>
            </a:pPr>
            <a:r>
              <a:rPr lang="ru-RU" sz="2400" b="0"/>
              <a:t>смесь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63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863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86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86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86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86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6373" grpId="0" build="p"/>
      <p:bldP spid="186374" grpId="0" animBg="1"/>
      <p:bldP spid="186375" grpId="0" animBg="1"/>
      <p:bldP spid="186378" grpId="0" animBg="1"/>
      <p:bldP spid="18637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Номер слайда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6D1EB07-6EDA-4D88-8D73-D3D786672927}" type="slidenum">
              <a:rPr lang="ru-RU" smtClean="0"/>
              <a:pPr/>
              <a:t>8</a:t>
            </a:fld>
            <a:endParaRPr lang="ru-RU" smtClean="0"/>
          </a:p>
        </p:txBody>
      </p:sp>
      <p:sp>
        <p:nvSpPr>
          <p:cNvPr id="109571" name="Line 2"/>
          <p:cNvSpPr>
            <a:spLocks noChangeShapeType="1"/>
          </p:cNvSpPr>
          <p:nvPr/>
        </p:nvSpPr>
        <p:spPr bwMode="auto">
          <a:xfrm>
            <a:off x="376238" y="795338"/>
            <a:ext cx="8464550" cy="0"/>
          </a:xfrm>
          <a:prstGeom prst="line">
            <a:avLst/>
          </a:prstGeom>
          <a:noFill/>
          <a:ln w="38100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9572" name="Text Box 3"/>
          <p:cNvSpPr txBox="1">
            <a:spLocks noChangeArrowheads="1"/>
          </p:cNvSpPr>
          <p:nvPr/>
        </p:nvSpPr>
        <p:spPr bwMode="auto">
          <a:xfrm>
            <a:off x="6118225" y="884238"/>
            <a:ext cx="673100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ru-RU" sz="1000" b="0">
              <a:latin typeface="Times New Roman" pitchFamily="18" charset="0"/>
            </a:endParaRPr>
          </a:p>
        </p:txBody>
      </p:sp>
      <p:sp>
        <p:nvSpPr>
          <p:cNvPr id="109573" name="Text Box 4"/>
          <p:cNvSpPr txBox="1">
            <a:spLocks noChangeArrowheads="1"/>
          </p:cNvSpPr>
          <p:nvPr/>
        </p:nvSpPr>
        <p:spPr bwMode="auto">
          <a:xfrm>
            <a:off x="395288" y="188913"/>
            <a:ext cx="81407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3000"/>
              <a:t>Что неправильно</a:t>
            </a:r>
            <a:r>
              <a:rPr lang="en-US" sz="3000"/>
              <a:t>?</a:t>
            </a:r>
            <a:endParaRPr lang="ru-RU" sz="3000"/>
          </a:p>
        </p:txBody>
      </p:sp>
      <p:sp>
        <p:nvSpPr>
          <p:cNvPr id="158726" name="Rectangle 6"/>
          <p:cNvSpPr>
            <a:spLocks noChangeArrowheads="1"/>
          </p:cNvSpPr>
          <p:nvPr/>
        </p:nvSpPr>
        <p:spPr bwMode="auto">
          <a:xfrm>
            <a:off x="749300" y="1314450"/>
            <a:ext cx="3159125" cy="1431925"/>
          </a:xfrm>
          <a:prstGeom prst="rect">
            <a:avLst/>
          </a:prstGeom>
          <a:solidFill>
            <a:srgbClr val="FFFF99"/>
          </a:solidFill>
          <a:ln w="12700">
            <a:noFill/>
            <a:miter lim="800000"/>
            <a:headEnd/>
            <a:tailEnd type="none" w="lg" len="lg"/>
          </a:ln>
          <a:effectLst>
            <a:outerShdw dist="35921" dir="2700000" algn="ctr" rotWithShape="0">
              <a:schemeClr val="tx1"/>
            </a:outerShdw>
          </a:effectLst>
        </p:spPr>
        <p:txBody>
          <a:bodyPr lIns="90000" tIns="46800" rIns="90000" bIns="46800">
            <a:spAutoFit/>
          </a:bodyPr>
          <a:lstStyle/>
          <a:p>
            <a:pPr>
              <a:defRPr/>
            </a:pPr>
            <a:r>
              <a:rPr lang="en-US" sz="2200">
                <a:latin typeface="Courier New" pitchFamily="49" charset="0"/>
              </a:rPr>
              <a:t>case</a:t>
            </a:r>
            <a:r>
              <a:rPr lang="da-DK" sz="2200">
                <a:latin typeface="Courier New" pitchFamily="49" charset="0"/>
              </a:rPr>
              <a:t> </a:t>
            </a:r>
            <a:r>
              <a:rPr lang="en-US" sz="2200">
                <a:latin typeface="Courier New" pitchFamily="49" charset="0"/>
              </a:rPr>
              <a:t>a</a:t>
            </a:r>
            <a:r>
              <a:rPr lang="ru-RU" sz="2200">
                <a:latin typeface="Courier New" pitchFamily="49" charset="0"/>
              </a:rPr>
              <a:t> </a:t>
            </a:r>
            <a:r>
              <a:rPr lang="da-DK" sz="2200">
                <a:latin typeface="Courier New" pitchFamily="49" charset="0"/>
              </a:rPr>
              <a:t>of </a:t>
            </a:r>
          </a:p>
          <a:p>
            <a:pPr>
              <a:defRPr/>
            </a:pPr>
            <a:r>
              <a:rPr lang="da-DK" sz="2200">
                <a:latin typeface="Courier New" pitchFamily="49" charset="0"/>
              </a:rPr>
              <a:t> 2: begin a := b;</a:t>
            </a:r>
          </a:p>
          <a:p>
            <a:pPr>
              <a:defRPr/>
            </a:pPr>
            <a:r>
              <a:rPr lang="da-DK" sz="2200">
                <a:latin typeface="Courier New" pitchFamily="49" charset="0"/>
              </a:rPr>
              <a:t> 4: a := c;</a:t>
            </a:r>
          </a:p>
          <a:p>
            <a:pPr>
              <a:defRPr/>
            </a:pPr>
            <a:r>
              <a:rPr lang="da-DK" sz="2200">
                <a:latin typeface="Courier New" pitchFamily="49" charset="0"/>
              </a:rPr>
              <a:t>end;</a:t>
            </a:r>
            <a:endParaRPr lang="ru-RU" sz="2200">
              <a:solidFill>
                <a:srgbClr val="3333FF"/>
              </a:solidFill>
              <a:latin typeface="Courier New" pitchFamily="49" charset="0"/>
            </a:endParaRPr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1338263" y="1682750"/>
            <a:ext cx="1081087" cy="350838"/>
            <a:chOff x="651" y="862"/>
            <a:chExt cx="681" cy="221"/>
          </a:xfrm>
        </p:grpSpPr>
        <p:sp>
          <p:nvSpPr>
            <p:cNvPr id="109592" name="AutoShape 7"/>
            <p:cNvSpPr>
              <a:spLocks noChangeArrowheads="1"/>
            </p:cNvSpPr>
            <p:nvPr/>
          </p:nvSpPr>
          <p:spPr bwMode="auto">
            <a:xfrm>
              <a:off x="651" y="862"/>
              <a:ext cx="681" cy="221"/>
            </a:xfrm>
            <a:prstGeom prst="roundRect">
              <a:avLst>
                <a:gd name="adj" fmla="val 16667"/>
              </a:avLst>
            </a:prstGeom>
            <a:noFill/>
            <a:ln w="25400">
              <a:solidFill>
                <a:srgbClr val="FF0000"/>
              </a:solidFill>
              <a:round/>
              <a:headEnd/>
              <a:tailEnd type="none" w="lg" len="lg"/>
            </a:ln>
          </p:spPr>
          <p:txBody>
            <a:bodyPr wrap="none" lIns="90000" tIns="46800" rIns="90000" bIns="46800" anchor="ctr"/>
            <a:lstStyle/>
            <a:p>
              <a:endParaRPr lang="ru-RU"/>
            </a:p>
          </p:txBody>
        </p:sp>
        <p:sp>
          <p:nvSpPr>
            <p:cNvPr id="109593" name="Line 8"/>
            <p:cNvSpPr>
              <a:spLocks noChangeShapeType="1"/>
            </p:cNvSpPr>
            <p:nvPr/>
          </p:nvSpPr>
          <p:spPr bwMode="auto">
            <a:xfrm flipV="1">
              <a:off x="660" y="879"/>
              <a:ext cx="663" cy="192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 type="none" w="lg" len="lg"/>
            </a:ln>
          </p:spPr>
          <p:txBody>
            <a:bodyPr wrap="none" lIns="90000" tIns="46800" rIns="90000" bIns="46800" anchor="ctr"/>
            <a:lstStyle/>
            <a:p>
              <a:endParaRPr lang="ru-RU"/>
            </a:p>
          </p:txBody>
        </p:sp>
      </p:grpSp>
      <p:sp>
        <p:nvSpPr>
          <p:cNvPr id="158730" name="Rectangle 10"/>
          <p:cNvSpPr>
            <a:spLocks noChangeArrowheads="1"/>
          </p:cNvSpPr>
          <p:nvPr/>
        </p:nvSpPr>
        <p:spPr bwMode="auto">
          <a:xfrm>
            <a:off x="4795838" y="1314450"/>
            <a:ext cx="3159125" cy="1431925"/>
          </a:xfrm>
          <a:prstGeom prst="rect">
            <a:avLst/>
          </a:prstGeom>
          <a:solidFill>
            <a:srgbClr val="FFFF99"/>
          </a:solidFill>
          <a:ln w="12700">
            <a:noFill/>
            <a:miter lim="800000"/>
            <a:headEnd/>
            <a:tailEnd type="none" w="lg" len="lg"/>
          </a:ln>
          <a:effectLst>
            <a:outerShdw dist="35921" dir="2700000" algn="ctr" rotWithShape="0">
              <a:schemeClr val="tx1"/>
            </a:outerShdw>
          </a:effectLst>
        </p:spPr>
        <p:txBody>
          <a:bodyPr lIns="90000" tIns="46800" rIns="90000" bIns="46800">
            <a:spAutoFit/>
          </a:bodyPr>
          <a:lstStyle/>
          <a:p>
            <a:pPr>
              <a:defRPr/>
            </a:pPr>
            <a:r>
              <a:rPr lang="en-US" sz="2200">
                <a:latin typeface="Courier New" pitchFamily="49" charset="0"/>
              </a:rPr>
              <a:t>case</a:t>
            </a:r>
            <a:r>
              <a:rPr lang="da-DK" sz="2200">
                <a:latin typeface="Courier New" pitchFamily="49" charset="0"/>
              </a:rPr>
              <a:t> </a:t>
            </a:r>
            <a:r>
              <a:rPr lang="en-US" sz="2200">
                <a:latin typeface="Courier New" pitchFamily="49" charset="0"/>
              </a:rPr>
              <a:t>a</a:t>
            </a:r>
            <a:r>
              <a:rPr lang="ru-RU" sz="2200">
                <a:latin typeface="Courier New" pitchFamily="49" charset="0"/>
              </a:rPr>
              <a:t> </a:t>
            </a:r>
            <a:r>
              <a:rPr lang="da-DK" sz="2200">
                <a:latin typeface="Courier New" pitchFamily="49" charset="0"/>
              </a:rPr>
              <a:t>of </a:t>
            </a:r>
          </a:p>
          <a:p>
            <a:pPr>
              <a:defRPr/>
            </a:pPr>
            <a:r>
              <a:rPr lang="da-DK" sz="2200">
                <a:latin typeface="Courier New" pitchFamily="49" charset="0"/>
              </a:rPr>
              <a:t> 2: a := b</a:t>
            </a:r>
          </a:p>
          <a:p>
            <a:pPr>
              <a:defRPr/>
            </a:pPr>
            <a:r>
              <a:rPr lang="da-DK" sz="2200">
                <a:latin typeface="Courier New" pitchFamily="49" charset="0"/>
              </a:rPr>
              <a:t> 4: a := c</a:t>
            </a:r>
          </a:p>
          <a:p>
            <a:pPr>
              <a:defRPr/>
            </a:pPr>
            <a:r>
              <a:rPr lang="da-DK" sz="2200">
                <a:latin typeface="Courier New" pitchFamily="49" charset="0"/>
              </a:rPr>
              <a:t>end;</a:t>
            </a:r>
            <a:endParaRPr lang="ru-RU" sz="2200">
              <a:solidFill>
                <a:srgbClr val="3333FF"/>
              </a:solidFill>
              <a:latin typeface="Courier New" pitchFamily="49" charset="0"/>
            </a:endParaRPr>
          </a:p>
        </p:txBody>
      </p:sp>
      <p:sp>
        <p:nvSpPr>
          <p:cNvPr id="158731" name="Rectangle 11"/>
          <p:cNvSpPr>
            <a:spLocks noChangeArrowheads="1"/>
          </p:cNvSpPr>
          <p:nvPr/>
        </p:nvSpPr>
        <p:spPr bwMode="auto">
          <a:xfrm>
            <a:off x="6615113" y="1689100"/>
            <a:ext cx="231775" cy="415925"/>
          </a:xfrm>
          <a:prstGeom prst="rect">
            <a:avLst/>
          </a:prstGeom>
          <a:solidFill>
            <a:schemeClr val="bg1"/>
          </a:solidFill>
          <a:ln w="12700">
            <a:solidFill>
              <a:srgbClr val="FF0000"/>
            </a:solidFill>
            <a:miter lim="800000"/>
            <a:headEnd/>
            <a:tailEnd type="none" w="lg" len="lg"/>
          </a:ln>
        </p:spPr>
        <p:txBody>
          <a:bodyPr wrap="none" lIns="90000" tIns="46800" rIns="90000" bIns="46800" anchor="ctr"/>
          <a:lstStyle/>
          <a:p>
            <a:pPr algn="ctr"/>
            <a:r>
              <a:rPr lang="en-US" sz="2200">
                <a:latin typeface="Courier New" pitchFamily="49" charset="0"/>
              </a:rPr>
              <a:t>;</a:t>
            </a:r>
            <a:endParaRPr lang="ru-RU" sz="2200">
              <a:latin typeface="Courier New" pitchFamily="49" charset="0"/>
            </a:endParaRPr>
          </a:p>
        </p:txBody>
      </p:sp>
      <p:sp>
        <p:nvSpPr>
          <p:cNvPr id="158732" name="Rectangle 12"/>
          <p:cNvSpPr>
            <a:spLocks noChangeArrowheads="1"/>
          </p:cNvSpPr>
          <p:nvPr/>
        </p:nvSpPr>
        <p:spPr bwMode="auto">
          <a:xfrm>
            <a:off x="749300" y="3078163"/>
            <a:ext cx="3159125" cy="1431925"/>
          </a:xfrm>
          <a:prstGeom prst="rect">
            <a:avLst/>
          </a:prstGeom>
          <a:solidFill>
            <a:srgbClr val="FFFF99"/>
          </a:solidFill>
          <a:ln w="12700">
            <a:noFill/>
            <a:miter lim="800000"/>
            <a:headEnd/>
            <a:tailEnd type="none" w="lg" len="lg"/>
          </a:ln>
          <a:effectLst>
            <a:outerShdw dist="35921" dir="2700000" algn="ctr" rotWithShape="0">
              <a:schemeClr val="tx1"/>
            </a:outerShdw>
          </a:effectLst>
        </p:spPr>
        <p:txBody>
          <a:bodyPr lIns="90000" tIns="46800" rIns="90000" bIns="46800">
            <a:spAutoFit/>
          </a:bodyPr>
          <a:lstStyle/>
          <a:p>
            <a:pPr>
              <a:defRPr/>
            </a:pPr>
            <a:r>
              <a:rPr lang="en-US" sz="2200">
                <a:latin typeface="Courier New" pitchFamily="49" charset="0"/>
              </a:rPr>
              <a:t>case</a:t>
            </a:r>
            <a:r>
              <a:rPr lang="da-DK" sz="2200">
                <a:latin typeface="Courier New" pitchFamily="49" charset="0"/>
              </a:rPr>
              <a:t> </a:t>
            </a:r>
            <a:r>
              <a:rPr lang="en-US" sz="2200">
                <a:latin typeface="Courier New" pitchFamily="49" charset="0"/>
              </a:rPr>
              <a:t>a</a:t>
            </a:r>
            <a:r>
              <a:rPr lang="ru-RU" sz="2200">
                <a:latin typeface="Courier New" pitchFamily="49" charset="0"/>
              </a:rPr>
              <a:t> </a:t>
            </a:r>
            <a:r>
              <a:rPr lang="da-DK" sz="2200">
                <a:latin typeface="Courier New" pitchFamily="49" charset="0"/>
              </a:rPr>
              <a:t>of </a:t>
            </a:r>
          </a:p>
          <a:p>
            <a:pPr>
              <a:defRPr/>
            </a:pPr>
            <a:r>
              <a:rPr lang="da-DK" sz="2200">
                <a:latin typeface="Courier New" pitchFamily="49" charset="0"/>
              </a:rPr>
              <a:t> 2..5: a := b;</a:t>
            </a:r>
          </a:p>
          <a:p>
            <a:pPr>
              <a:defRPr/>
            </a:pPr>
            <a:r>
              <a:rPr lang="da-DK" sz="2200">
                <a:latin typeface="Courier New" pitchFamily="49" charset="0"/>
              </a:rPr>
              <a:t> 4: a := c;</a:t>
            </a:r>
          </a:p>
          <a:p>
            <a:pPr>
              <a:defRPr/>
            </a:pPr>
            <a:r>
              <a:rPr lang="da-DK" sz="2200">
                <a:latin typeface="Courier New" pitchFamily="49" charset="0"/>
              </a:rPr>
              <a:t>end;</a:t>
            </a:r>
            <a:endParaRPr lang="ru-RU" sz="2200">
              <a:solidFill>
                <a:srgbClr val="3333FF"/>
              </a:solidFill>
              <a:latin typeface="Courier New" pitchFamily="49" charset="0"/>
            </a:endParaRPr>
          </a:p>
        </p:txBody>
      </p:sp>
      <p:grpSp>
        <p:nvGrpSpPr>
          <p:cNvPr id="3" name="Group 13"/>
          <p:cNvGrpSpPr>
            <a:grpSpLocks/>
          </p:cNvGrpSpPr>
          <p:nvPr/>
        </p:nvGrpSpPr>
        <p:grpSpPr bwMode="auto">
          <a:xfrm>
            <a:off x="908050" y="3768725"/>
            <a:ext cx="415925" cy="415925"/>
            <a:chOff x="809" y="3160"/>
            <a:chExt cx="262" cy="262"/>
          </a:xfrm>
        </p:grpSpPr>
        <p:sp>
          <p:nvSpPr>
            <p:cNvPr id="109590" name="Oval 14"/>
            <p:cNvSpPr>
              <a:spLocks noChangeArrowheads="1"/>
            </p:cNvSpPr>
            <p:nvPr/>
          </p:nvSpPr>
          <p:spPr bwMode="auto">
            <a:xfrm>
              <a:off x="809" y="3160"/>
              <a:ext cx="262" cy="262"/>
            </a:xfrm>
            <a:prstGeom prst="ellips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 type="none" w="lg" len="lg"/>
            </a:ln>
          </p:spPr>
          <p:txBody>
            <a:bodyPr wrap="none" lIns="90000" tIns="46800" rIns="90000" bIns="46800" anchor="ctr"/>
            <a:lstStyle/>
            <a:p>
              <a:endParaRPr lang="ru-RU"/>
            </a:p>
          </p:txBody>
        </p:sp>
        <p:sp>
          <p:nvSpPr>
            <p:cNvPr id="109591" name="Line 15"/>
            <p:cNvSpPr>
              <a:spLocks noChangeShapeType="1"/>
            </p:cNvSpPr>
            <p:nvPr/>
          </p:nvSpPr>
          <p:spPr bwMode="auto">
            <a:xfrm flipV="1">
              <a:off x="834" y="3213"/>
              <a:ext cx="204" cy="156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 type="none" w="lg" len="lg"/>
            </a:ln>
          </p:spPr>
          <p:txBody>
            <a:bodyPr wrap="none" lIns="90000" tIns="46800" rIns="90000" bIns="46800" anchor="ctr"/>
            <a:lstStyle/>
            <a:p>
              <a:endParaRPr lang="ru-RU"/>
            </a:p>
          </p:txBody>
        </p:sp>
      </p:grpSp>
      <p:sp>
        <p:nvSpPr>
          <p:cNvPr id="158736" name="Rectangle 16"/>
          <p:cNvSpPr>
            <a:spLocks noChangeArrowheads="1"/>
          </p:cNvSpPr>
          <p:nvPr/>
        </p:nvSpPr>
        <p:spPr bwMode="auto">
          <a:xfrm>
            <a:off x="4795838" y="3078163"/>
            <a:ext cx="3159125" cy="1431925"/>
          </a:xfrm>
          <a:prstGeom prst="rect">
            <a:avLst/>
          </a:prstGeom>
          <a:solidFill>
            <a:srgbClr val="FFFF99"/>
          </a:solidFill>
          <a:ln w="12700">
            <a:noFill/>
            <a:miter lim="800000"/>
            <a:headEnd/>
            <a:tailEnd type="none" w="lg" len="lg"/>
          </a:ln>
          <a:effectLst>
            <a:outerShdw dist="35921" dir="2700000" algn="ctr" rotWithShape="0">
              <a:schemeClr val="tx1"/>
            </a:outerShdw>
          </a:effectLst>
        </p:spPr>
        <p:txBody>
          <a:bodyPr lIns="90000" tIns="46800" rIns="90000" bIns="46800">
            <a:spAutoFit/>
          </a:bodyPr>
          <a:lstStyle/>
          <a:p>
            <a:pPr>
              <a:defRPr/>
            </a:pPr>
            <a:r>
              <a:rPr lang="en-US" sz="2200">
                <a:latin typeface="Courier New" pitchFamily="49" charset="0"/>
              </a:rPr>
              <a:t>case</a:t>
            </a:r>
            <a:r>
              <a:rPr lang="da-DK" sz="2200">
                <a:latin typeface="Courier New" pitchFamily="49" charset="0"/>
              </a:rPr>
              <a:t> </a:t>
            </a:r>
            <a:r>
              <a:rPr lang="en-US" sz="2200">
                <a:latin typeface="Courier New" pitchFamily="49" charset="0"/>
              </a:rPr>
              <a:t>a</a:t>
            </a:r>
            <a:r>
              <a:rPr lang="ru-RU" sz="2200">
                <a:latin typeface="Courier New" pitchFamily="49" charset="0"/>
              </a:rPr>
              <a:t> </a:t>
            </a:r>
            <a:r>
              <a:rPr lang="da-DK" sz="2200">
                <a:latin typeface="Courier New" pitchFamily="49" charset="0"/>
              </a:rPr>
              <a:t>of </a:t>
            </a:r>
          </a:p>
          <a:p>
            <a:pPr>
              <a:defRPr/>
            </a:pPr>
            <a:r>
              <a:rPr lang="da-DK" sz="2200">
                <a:latin typeface="Courier New" pitchFamily="49" charset="0"/>
              </a:rPr>
              <a:t> 0..2: a := b;</a:t>
            </a:r>
          </a:p>
          <a:p>
            <a:pPr>
              <a:defRPr/>
            </a:pPr>
            <a:r>
              <a:rPr lang="da-DK" sz="2200">
                <a:latin typeface="Courier New" pitchFamily="49" charset="0"/>
              </a:rPr>
              <a:t> 6..3: a := c;</a:t>
            </a:r>
          </a:p>
          <a:p>
            <a:pPr>
              <a:defRPr/>
            </a:pPr>
            <a:r>
              <a:rPr lang="da-DK" sz="2200">
                <a:latin typeface="Courier New" pitchFamily="49" charset="0"/>
              </a:rPr>
              <a:t>end;</a:t>
            </a:r>
            <a:endParaRPr lang="ru-RU" sz="2200">
              <a:solidFill>
                <a:srgbClr val="3333FF"/>
              </a:solidFill>
              <a:latin typeface="Courier New" pitchFamily="49" charset="0"/>
            </a:endParaRPr>
          </a:p>
        </p:txBody>
      </p:sp>
      <p:sp>
        <p:nvSpPr>
          <p:cNvPr id="158737" name="Rectangle 17"/>
          <p:cNvSpPr>
            <a:spLocks noChangeArrowheads="1"/>
          </p:cNvSpPr>
          <p:nvPr/>
        </p:nvSpPr>
        <p:spPr bwMode="auto">
          <a:xfrm>
            <a:off x="4926013" y="3784600"/>
            <a:ext cx="1006475" cy="415925"/>
          </a:xfrm>
          <a:prstGeom prst="rect">
            <a:avLst/>
          </a:prstGeom>
          <a:solidFill>
            <a:schemeClr val="bg1"/>
          </a:solidFill>
          <a:ln w="12700">
            <a:solidFill>
              <a:srgbClr val="FF0000"/>
            </a:solidFill>
            <a:miter lim="800000"/>
            <a:headEnd/>
            <a:tailEnd type="none" w="lg" len="lg"/>
          </a:ln>
        </p:spPr>
        <p:txBody>
          <a:bodyPr wrap="none" lIns="18000" tIns="46800" rIns="18000" bIns="46800" anchor="ctr"/>
          <a:lstStyle/>
          <a:p>
            <a:pPr algn="r"/>
            <a:r>
              <a:rPr lang="en-US" sz="2200">
                <a:latin typeface="Courier New" pitchFamily="49" charset="0"/>
              </a:rPr>
              <a:t>3..6:</a:t>
            </a:r>
            <a:endParaRPr lang="ru-RU" sz="2200">
              <a:latin typeface="Courier New" pitchFamily="49" charset="0"/>
            </a:endParaRPr>
          </a:p>
        </p:txBody>
      </p:sp>
      <p:sp>
        <p:nvSpPr>
          <p:cNvPr id="158738" name="Rectangle 18"/>
          <p:cNvSpPr>
            <a:spLocks noChangeArrowheads="1"/>
          </p:cNvSpPr>
          <p:nvPr/>
        </p:nvSpPr>
        <p:spPr bwMode="auto">
          <a:xfrm>
            <a:off x="768350" y="4841875"/>
            <a:ext cx="3159125" cy="1431925"/>
          </a:xfrm>
          <a:prstGeom prst="rect">
            <a:avLst/>
          </a:prstGeom>
          <a:solidFill>
            <a:srgbClr val="FFFF99"/>
          </a:solidFill>
          <a:ln w="12700">
            <a:noFill/>
            <a:miter lim="800000"/>
            <a:headEnd/>
            <a:tailEnd type="none" w="lg" len="lg"/>
          </a:ln>
          <a:effectLst>
            <a:outerShdw dist="35921" dir="2700000" algn="ctr" rotWithShape="0">
              <a:schemeClr val="tx1"/>
            </a:outerShdw>
          </a:effectLst>
        </p:spPr>
        <p:txBody>
          <a:bodyPr lIns="90000" tIns="46800" rIns="90000" bIns="46800">
            <a:spAutoFit/>
          </a:bodyPr>
          <a:lstStyle/>
          <a:p>
            <a:pPr>
              <a:defRPr/>
            </a:pPr>
            <a:r>
              <a:rPr lang="en-US" sz="2200">
                <a:latin typeface="Courier New" pitchFamily="49" charset="0"/>
              </a:rPr>
              <a:t>case</a:t>
            </a:r>
            <a:r>
              <a:rPr lang="da-DK" sz="2200">
                <a:latin typeface="Courier New" pitchFamily="49" charset="0"/>
              </a:rPr>
              <a:t> </a:t>
            </a:r>
            <a:r>
              <a:rPr lang="en-US" sz="2200">
                <a:latin typeface="Courier New" pitchFamily="49" charset="0"/>
              </a:rPr>
              <a:t>a+c/2</a:t>
            </a:r>
            <a:r>
              <a:rPr lang="ru-RU" sz="2200">
                <a:latin typeface="Courier New" pitchFamily="49" charset="0"/>
              </a:rPr>
              <a:t> </a:t>
            </a:r>
            <a:r>
              <a:rPr lang="da-DK" sz="2200">
                <a:latin typeface="Courier New" pitchFamily="49" charset="0"/>
              </a:rPr>
              <a:t>of </a:t>
            </a:r>
          </a:p>
          <a:p>
            <a:pPr>
              <a:defRPr/>
            </a:pPr>
            <a:r>
              <a:rPr lang="da-DK" sz="2200">
                <a:latin typeface="Courier New" pitchFamily="49" charset="0"/>
              </a:rPr>
              <a:t> 2: a := b;</a:t>
            </a:r>
          </a:p>
          <a:p>
            <a:pPr>
              <a:defRPr/>
            </a:pPr>
            <a:r>
              <a:rPr lang="da-DK" sz="2200">
                <a:latin typeface="Courier New" pitchFamily="49" charset="0"/>
              </a:rPr>
              <a:t> 4: a := c;</a:t>
            </a:r>
          </a:p>
          <a:p>
            <a:pPr>
              <a:defRPr/>
            </a:pPr>
            <a:r>
              <a:rPr lang="da-DK" sz="2200">
                <a:latin typeface="Courier New" pitchFamily="49" charset="0"/>
              </a:rPr>
              <a:t>end;</a:t>
            </a:r>
            <a:endParaRPr lang="ru-RU" sz="2200">
              <a:solidFill>
                <a:srgbClr val="3333FF"/>
              </a:solidFill>
              <a:latin typeface="Courier New" pitchFamily="49" charset="0"/>
            </a:endParaRPr>
          </a:p>
        </p:txBody>
      </p:sp>
      <p:grpSp>
        <p:nvGrpSpPr>
          <p:cNvPr id="4" name="Group 19"/>
          <p:cNvGrpSpPr>
            <a:grpSpLocks/>
          </p:cNvGrpSpPr>
          <p:nvPr/>
        </p:nvGrpSpPr>
        <p:grpSpPr bwMode="auto">
          <a:xfrm>
            <a:off x="1604963" y="4886325"/>
            <a:ext cx="942975" cy="350838"/>
            <a:chOff x="651" y="862"/>
            <a:chExt cx="681" cy="221"/>
          </a:xfrm>
        </p:grpSpPr>
        <p:sp>
          <p:nvSpPr>
            <p:cNvPr id="109588" name="AutoShape 20"/>
            <p:cNvSpPr>
              <a:spLocks noChangeArrowheads="1"/>
            </p:cNvSpPr>
            <p:nvPr/>
          </p:nvSpPr>
          <p:spPr bwMode="auto">
            <a:xfrm>
              <a:off x="651" y="862"/>
              <a:ext cx="681" cy="221"/>
            </a:xfrm>
            <a:prstGeom prst="roundRect">
              <a:avLst>
                <a:gd name="adj" fmla="val 16667"/>
              </a:avLst>
            </a:prstGeom>
            <a:noFill/>
            <a:ln w="25400">
              <a:solidFill>
                <a:srgbClr val="FF0000"/>
              </a:solidFill>
              <a:round/>
              <a:headEnd/>
              <a:tailEnd type="none" w="lg" len="lg"/>
            </a:ln>
          </p:spPr>
          <p:txBody>
            <a:bodyPr wrap="none" lIns="90000" tIns="46800" rIns="90000" bIns="46800" anchor="ctr"/>
            <a:lstStyle/>
            <a:p>
              <a:endParaRPr lang="ru-RU"/>
            </a:p>
          </p:txBody>
        </p:sp>
        <p:sp>
          <p:nvSpPr>
            <p:cNvPr id="109589" name="Line 21"/>
            <p:cNvSpPr>
              <a:spLocks noChangeShapeType="1"/>
            </p:cNvSpPr>
            <p:nvPr/>
          </p:nvSpPr>
          <p:spPr bwMode="auto">
            <a:xfrm flipV="1">
              <a:off x="660" y="879"/>
              <a:ext cx="663" cy="192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 type="none" w="lg" len="lg"/>
            </a:ln>
          </p:spPr>
          <p:txBody>
            <a:bodyPr wrap="none" lIns="90000" tIns="46800" rIns="90000" bIns="46800" anchor="ctr"/>
            <a:lstStyle/>
            <a:p>
              <a:endParaRPr lang="ru-RU"/>
            </a:p>
          </p:txBody>
        </p:sp>
      </p:grpSp>
      <p:sp>
        <p:nvSpPr>
          <p:cNvPr id="158742" name="Rectangle 22"/>
          <p:cNvSpPr>
            <a:spLocks noChangeArrowheads="1"/>
          </p:cNvSpPr>
          <p:nvPr/>
        </p:nvSpPr>
        <p:spPr bwMode="auto">
          <a:xfrm>
            <a:off x="4287838" y="4970463"/>
            <a:ext cx="4286250" cy="1431925"/>
          </a:xfrm>
          <a:prstGeom prst="rect">
            <a:avLst/>
          </a:prstGeom>
          <a:solidFill>
            <a:srgbClr val="FFFF99"/>
          </a:solidFill>
          <a:ln w="12700">
            <a:noFill/>
            <a:miter lim="800000"/>
            <a:headEnd/>
            <a:tailEnd type="none" w="lg" len="lg"/>
          </a:ln>
          <a:effectLst>
            <a:outerShdw dist="35921" dir="2700000" algn="ctr" rotWithShape="0">
              <a:schemeClr val="tx1"/>
            </a:outerShdw>
          </a:effectLst>
        </p:spPr>
        <p:txBody>
          <a:bodyPr lIns="90000" tIns="46800" rIns="90000" bIns="46800">
            <a:spAutoFit/>
          </a:bodyPr>
          <a:lstStyle/>
          <a:p>
            <a:pPr>
              <a:defRPr/>
            </a:pPr>
            <a:r>
              <a:rPr lang="en-US" sz="2200">
                <a:latin typeface="Courier New" pitchFamily="49" charset="0"/>
              </a:rPr>
              <a:t>case</a:t>
            </a:r>
            <a:r>
              <a:rPr lang="da-DK" sz="2200">
                <a:latin typeface="Courier New" pitchFamily="49" charset="0"/>
              </a:rPr>
              <a:t> </a:t>
            </a:r>
            <a:r>
              <a:rPr lang="en-US" sz="2200">
                <a:latin typeface="Courier New" pitchFamily="49" charset="0"/>
              </a:rPr>
              <a:t>a</a:t>
            </a:r>
            <a:r>
              <a:rPr lang="ru-RU" sz="2200">
                <a:latin typeface="Courier New" pitchFamily="49" charset="0"/>
              </a:rPr>
              <a:t> </a:t>
            </a:r>
            <a:r>
              <a:rPr lang="da-DK" sz="2200">
                <a:latin typeface="Courier New" pitchFamily="49" charset="0"/>
              </a:rPr>
              <a:t>of </a:t>
            </a:r>
          </a:p>
          <a:p>
            <a:pPr>
              <a:defRPr/>
            </a:pPr>
            <a:r>
              <a:rPr lang="da-DK" sz="2200">
                <a:latin typeface="Courier New" pitchFamily="49" charset="0"/>
              </a:rPr>
              <a:t> 2: a := b; d := 0;</a:t>
            </a:r>
          </a:p>
          <a:p>
            <a:pPr>
              <a:defRPr/>
            </a:pPr>
            <a:r>
              <a:rPr lang="da-DK" sz="2200">
                <a:latin typeface="Courier New" pitchFamily="49" charset="0"/>
              </a:rPr>
              <a:t> 4: a := c;</a:t>
            </a:r>
          </a:p>
          <a:p>
            <a:pPr>
              <a:defRPr/>
            </a:pPr>
            <a:r>
              <a:rPr lang="da-DK" sz="2200">
                <a:latin typeface="Courier New" pitchFamily="49" charset="0"/>
              </a:rPr>
              <a:t>end;</a:t>
            </a:r>
            <a:endParaRPr lang="ru-RU" sz="2200">
              <a:solidFill>
                <a:srgbClr val="3333FF"/>
              </a:solidFill>
              <a:latin typeface="Courier New" pitchFamily="49" charset="0"/>
            </a:endParaRPr>
          </a:p>
        </p:txBody>
      </p:sp>
      <p:sp>
        <p:nvSpPr>
          <p:cNvPr id="158743" name="Rectangle 23"/>
          <p:cNvSpPr>
            <a:spLocks noChangeArrowheads="1"/>
          </p:cNvSpPr>
          <p:nvPr/>
        </p:nvSpPr>
        <p:spPr bwMode="auto">
          <a:xfrm>
            <a:off x="4824413" y="4632325"/>
            <a:ext cx="1006475" cy="415925"/>
          </a:xfrm>
          <a:prstGeom prst="rect">
            <a:avLst/>
          </a:prstGeom>
          <a:solidFill>
            <a:schemeClr val="bg1"/>
          </a:solidFill>
          <a:ln w="12700">
            <a:solidFill>
              <a:srgbClr val="FF0000"/>
            </a:solidFill>
            <a:miter lim="800000"/>
            <a:headEnd/>
            <a:tailEnd type="none" w="lg" len="lg"/>
          </a:ln>
        </p:spPr>
        <p:txBody>
          <a:bodyPr wrap="none" lIns="18000" tIns="46800" rIns="18000" bIns="46800" anchor="ctr"/>
          <a:lstStyle/>
          <a:p>
            <a:pPr algn="ctr"/>
            <a:r>
              <a:rPr lang="en-US" sz="2200">
                <a:latin typeface="Courier New" pitchFamily="49" charset="0"/>
              </a:rPr>
              <a:t>begin</a:t>
            </a:r>
            <a:endParaRPr lang="ru-RU" sz="2200">
              <a:latin typeface="Courier New" pitchFamily="49" charset="0"/>
            </a:endParaRPr>
          </a:p>
        </p:txBody>
      </p:sp>
      <p:sp>
        <p:nvSpPr>
          <p:cNvPr id="158744" name="Rectangle 24"/>
          <p:cNvSpPr>
            <a:spLocks noChangeArrowheads="1"/>
          </p:cNvSpPr>
          <p:nvPr/>
        </p:nvSpPr>
        <p:spPr bwMode="auto">
          <a:xfrm>
            <a:off x="7539038" y="5307013"/>
            <a:ext cx="793750" cy="415925"/>
          </a:xfrm>
          <a:prstGeom prst="rect">
            <a:avLst/>
          </a:prstGeom>
          <a:solidFill>
            <a:schemeClr val="bg1"/>
          </a:solidFill>
          <a:ln w="12700">
            <a:solidFill>
              <a:srgbClr val="FF0000"/>
            </a:solidFill>
            <a:miter lim="800000"/>
            <a:headEnd/>
            <a:tailEnd type="none" w="lg" len="lg"/>
          </a:ln>
        </p:spPr>
        <p:txBody>
          <a:bodyPr wrap="none" lIns="90000" tIns="46800" rIns="18000" bIns="46800" anchor="ctr"/>
          <a:lstStyle/>
          <a:p>
            <a:r>
              <a:rPr lang="en-US" sz="2200">
                <a:latin typeface="Courier New" pitchFamily="49" charset="0"/>
              </a:rPr>
              <a:t>end;</a:t>
            </a:r>
            <a:endParaRPr lang="ru-RU" sz="2200">
              <a:latin typeface="Courier New" pitchFamily="49" charset="0"/>
            </a:endParaRPr>
          </a:p>
        </p:txBody>
      </p:sp>
      <p:sp>
        <p:nvSpPr>
          <p:cNvPr id="158745" name="Freeform 25"/>
          <p:cNvSpPr>
            <a:spLocks/>
          </p:cNvSpPr>
          <p:nvPr/>
        </p:nvSpPr>
        <p:spPr bwMode="auto">
          <a:xfrm>
            <a:off x="4960938" y="5053013"/>
            <a:ext cx="238125" cy="498475"/>
          </a:xfrm>
          <a:custGeom>
            <a:avLst/>
            <a:gdLst>
              <a:gd name="T0" fmla="*/ 2147483647 w 150"/>
              <a:gd name="T1" fmla="*/ 0 h 314"/>
              <a:gd name="T2" fmla="*/ 2147483647 w 150"/>
              <a:gd name="T3" fmla="*/ 2147483647 h 314"/>
              <a:gd name="T4" fmla="*/ 2147483647 w 150"/>
              <a:gd name="T5" fmla="*/ 2147483647 h 314"/>
              <a:gd name="T6" fmla="*/ 2147483647 w 150"/>
              <a:gd name="T7" fmla="*/ 2147483647 h 314"/>
              <a:gd name="T8" fmla="*/ 2147483647 w 150"/>
              <a:gd name="T9" fmla="*/ 2147483647 h 314"/>
              <a:gd name="T10" fmla="*/ 2147483647 w 150"/>
              <a:gd name="T11" fmla="*/ 2147483647 h 31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50"/>
              <a:gd name="T19" fmla="*/ 0 h 314"/>
              <a:gd name="T20" fmla="*/ 150 w 150"/>
              <a:gd name="T21" fmla="*/ 314 h 314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50" h="314">
                <a:moveTo>
                  <a:pt x="150" y="0"/>
                </a:moveTo>
                <a:cubicBezTo>
                  <a:pt x="148" y="13"/>
                  <a:pt x="145" y="56"/>
                  <a:pt x="139" y="81"/>
                </a:cubicBezTo>
                <a:cubicBezTo>
                  <a:pt x="133" y="106"/>
                  <a:pt x="134" y="137"/>
                  <a:pt x="115" y="151"/>
                </a:cubicBezTo>
                <a:cubicBezTo>
                  <a:pt x="96" y="165"/>
                  <a:pt x="45" y="150"/>
                  <a:pt x="28" y="168"/>
                </a:cubicBezTo>
                <a:cubicBezTo>
                  <a:pt x="11" y="186"/>
                  <a:pt x="14" y="237"/>
                  <a:pt x="11" y="261"/>
                </a:cubicBezTo>
                <a:cubicBezTo>
                  <a:pt x="8" y="285"/>
                  <a:pt x="0" y="301"/>
                  <a:pt x="11" y="314"/>
                </a:cubicBezTo>
              </a:path>
            </a:pathLst>
          </a:custGeom>
          <a:noFill/>
          <a:ln w="12700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lIns="90000" tIns="46800" rIns="90000" bIns="46800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8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58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58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58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587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587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1587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1587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158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5" dur="500"/>
                                        <p:tgtEl>
                                          <p:spTgt spid="158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8" dur="500"/>
                                        <p:tgtEl>
                                          <p:spTgt spid="1587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8726" grpId="0" animBg="1"/>
      <p:bldP spid="158730" grpId="0" animBg="1"/>
      <p:bldP spid="158731" grpId="0" animBg="1"/>
      <p:bldP spid="158732" grpId="0" animBg="1"/>
      <p:bldP spid="158736" grpId="0" animBg="1"/>
      <p:bldP spid="158737" grpId="0" animBg="1"/>
      <p:bldP spid="158738" grpId="0" animBg="1"/>
      <p:bldP spid="158742" grpId="0" animBg="1"/>
      <p:bldP spid="158743" grpId="0" animBg="1"/>
      <p:bldP spid="158744" grpId="0" animBg="1"/>
      <p:bldP spid="15874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Номер слайда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74AE659-F8C7-4B16-A0D3-16C97A52C28D}" type="slidenum">
              <a:rPr lang="ru-RU" smtClean="0"/>
              <a:pPr/>
              <a:t>9</a:t>
            </a:fld>
            <a:endParaRPr lang="ru-RU" smtClean="0"/>
          </a:p>
        </p:txBody>
      </p:sp>
      <p:sp>
        <p:nvSpPr>
          <p:cNvPr id="110595" name="Line 2"/>
          <p:cNvSpPr>
            <a:spLocks noChangeShapeType="1"/>
          </p:cNvSpPr>
          <p:nvPr/>
        </p:nvSpPr>
        <p:spPr bwMode="auto">
          <a:xfrm>
            <a:off x="376238" y="795338"/>
            <a:ext cx="8464550" cy="0"/>
          </a:xfrm>
          <a:prstGeom prst="line">
            <a:avLst/>
          </a:prstGeom>
          <a:noFill/>
          <a:ln w="38100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10596" name="Text Box 3"/>
          <p:cNvSpPr txBox="1">
            <a:spLocks noChangeArrowheads="1"/>
          </p:cNvSpPr>
          <p:nvPr/>
        </p:nvSpPr>
        <p:spPr bwMode="auto">
          <a:xfrm>
            <a:off x="6118225" y="884238"/>
            <a:ext cx="673100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ru-RU" sz="1000" b="0">
              <a:latin typeface="Times New Roman" pitchFamily="18" charset="0"/>
            </a:endParaRPr>
          </a:p>
        </p:txBody>
      </p:sp>
      <p:sp>
        <p:nvSpPr>
          <p:cNvPr id="110597" name="Text Box 4"/>
          <p:cNvSpPr txBox="1">
            <a:spLocks noChangeArrowheads="1"/>
          </p:cNvSpPr>
          <p:nvPr/>
        </p:nvSpPr>
        <p:spPr bwMode="auto">
          <a:xfrm>
            <a:off x="395288" y="188913"/>
            <a:ext cx="81407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3000"/>
              <a:t>Задания (с защитой от неверного ввода)</a:t>
            </a:r>
          </a:p>
        </p:txBody>
      </p:sp>
      <p:sp>
        <p:nvSpPr>
          <p:cNvPr id="110598" name="Text Box 5"/>
          <p:cNvSpPr txBox="1">
            <a:spLocks noChangeArrowheads="1"/>
          </p:cNvSpPr>
          <p:nvPr/>
        </p:nvSpPr>
        <p:spPr bwMode="auto">
          <a:xfrm>
            <a:off x="369888" y="858838"/>
            <a:ext cx="8420100" cy="571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34988" indent="-534988">
              <a:spcBef>
                <a:spcPct val="50000"/>
              </a:spcBef>
            </a:pPr>
            <a:r>
              <a:rPr lang="ru-RU" sz="2500">
                <a:solidFill>
                  <a:srgbClr val="3333FF"/>
                </a:solidFill>
              </a:rPr>
              <a:t>«4»: </a:t>
            </a:r>
            <a:r>
              <a:rPr lang="ru-RU" sz="2100"/>
              <a:t>Ввести номер месяца и вывести количество дней в нем, а также число ошибок при вводе. </a:t>
            </a:r>
          </a:p>
          <a:p>
            <a:pPr marL="534988" indent="-534988">
              <a:lnSpc>
                <a:spcPct val="90000"/>
              </a:lnSpc>
              <a:spcBef>
                <a:spcPct val="15000"/>
              </a:spcBef>
            </a:pPr>
            <a:r>
              <a:rPr lang="ru-RU" sz="2100">
                <a:latin typeface="Courier New" pitchFamily="49" charset="0"/>
              </a:rPr>
              <a:t>  </a:t>
            </a:r>
            <a:r>
              <a:rPr lang="ru-RU" sz="2100">
                <a:solidFill>
                  <a:srgbClr val="3333FF"/>
                </a:solidFill>
              </a:rPr>
              <a:t>Пример:</a:t>
            </a:r>
          </a:p>
          <a:p>
            <a:pPr marL="534988" indent="-534988"/>
            <a:r>
              <a:rPr lang="ru-RU" sz="2100">
                <a:latin typeface="Courier New" pitchFamily="49" charset="0"/>
              </a:rPr>
              <a:t>    </a:t>
            </a:r>
            <a:r>
              <a:rPr lang="ru-RU" sz="1900">
                <a:latin typeface="Courier New" pitchFamily="49" charset="0"/>
              </a:rPr>
              <a:t>Введите номер месяца:</a:t>
            </a:r>
            <a:r>
              <a:rPr lang="en-US" sz="1900">
                <a:latin typeface="Courier New" pitchFamily="49" charset="0"/>
              </a:rPr>
              <a:t> </a:t>
            </a:r>
            <a:r>
              <a:rPr lang="ru-RU" sz="1900">
                <a:latin typeface="Courier New" pitchFamily="49" charset="0"/>
              </a:rPr>
              <a:t>  </a:t>
            </a:r>
            <a:r>
              <a:rPr lang="ru-RU" sz="1900"/>
              <a:t> </a:t>
            </a:r>
            <a:r>
              <a:rPr lang="ru-RU" sz="1900">
                <a:latin typeface="Courier New" pitchFamily="49" charset="0"/>
              </a:rPr>
              <a:t>Введите номер месяца:</a:t>
            </a:r>
          </a:p>
          <a:p>
            <a:pPr marL="534988" indent="-534988"/>
            <a:r>
              <a:rPr lang="ru-RU" sz="1900">
                <a:solidFill>
                  <a:srgbClr val="FF0000"/>
                </a:solidFill>
                <a:latin typeface="Courier New" pitchFamily="49" charset="0"/>
              </a:rPr>
              <a:t>    -2</a:t>
            </a:r>
            <a:r>
              <a:rPr lang="en-US" sz="1900">
                <a:solidFill>
                  <a:srgbClr val="FF0000"/>
                </a:solidFill>
                <a:latin typeface="Courier New" pitchFamily="49" charset="0"/>
              </a:rPr>
              <a:t>                    </a:t>
            </a:r>
            <a:r>
              <a:rPr lang="ru-RU" sz="1900">
                <a:solidFill>
                  <a:srgbClr val="FF0000"/>
                </a:solidFill>
                <a:latin typeface="Courier New" pitchFamily="49" charset="0"/>
              </a:rPr>
              <a:t>   2</a:t>
            </a:r>
            <a:r>
              <a:rPr lang="en-US" sz="1900">
                <a:solidFill>
                  <a:srgbClr val="FF0000"/>
                </a:solidFill>
                <a:latin typeface="Courier New" pitchFamily="49" charset="0"/>
              </a:rPr>
              <a:t> </a:t>
            </a:r>
            <a:endParaRPr lang="ru-RU" sz="1900">
              <a:solidFill>
                <a:srgbClr val="FF0000"/>
              </a:solidFill>
              <a:latin typeface="Courier New" pitchFamily="49" charset="0"/>
            </a:endParaRPr>
          </a:p>
          <a:p>
            <a:pPr marL="534988" indent="-534988"/>
            <a:r>
              <a:rPr lang="ru-RU" sz="1900">
                <a:latin typeface="Courier New" pitchFamily="49" charset="0"/>
              </a:rPr>
              <a:t>    Введите номер месяца:    В этом месяце 28 дней.</a:t>
            </a:r>
          </a:p>
          <a:p>
            <a:pPr marL="534988" indent="-534988"/>
            <a:r>
              <a:rPr lang="ru-RU" sz="1900">
                <a:solidFill>
                  <a:srgbClr val="FF0000"/>
                </a:solidFill>
                <a:latin typeface="Courier New" pitchFamily="49" charset="0"/>
              </a:rPr>
              <a:t>    1</a:t>
            </a:r>
            <a:r>
              <a:rPr lang="en-US" sz="1900">
                <a:solidFill>
                  <a:srgbClr val="FF0000"/>
                </a:solidFill>
                <a:latin typeface="Courier New" pitchFamily="49" charset="0"/>
              </a:rPr>
              <a:t>1</a:t>
            </a:r>
            <a:r>
              <a:rPr lang="ru-RU" sz="1900">
                <a:solidFill>
                  <a:srgbClr val="FF0000"/>
                </a:solidFill>
                <a:latin typeface="Courier New" pitchFamily="49" charset="0"/>
              </a:rPr>
              <a:t>                       </a:t>
            </a:r>
            <a:r>
              <a:rPr lang="ru-RU" sz="1900">
                <a:latin typeface="Courier New" pitchFamily="49" charset="0"/>
              </a:rPr>
              <a:t>Вы вводили неверно 0 раз.</a:t>
            </a:r>
            <a:endParaRPr lang="ru-RU" sz="1900">
              <a:solidFill>
                <a:srgbClr val="FF0000"/>
              </a:solidFill>
              <a:latin typeface="Courier New" pitchFamily="49" charset="0"/>
            </a:endParaRPr>
          </a:p>
          <a:p>
            <a:pPr marL="534988" indent="-534988"/>
            <a:r>
              <a:rPr lang="ru-RU" sz="1900">
                <a:latin typeface="Courier New" pitchFamily="49" charset="0"/>
              </a:rPr>
              <a:t>    В этом месяце 30 дней.</a:t>
            </a:r>
          </a:p>
          <a:p>
            <a:pPr marL="534988" indent="-534988"/>
            <a:r>
              <a:rPr lang="ru-RU" sz="1900">
                <a:latin typeface="Courier New" pitchFamily="49" charset="0"/>
              </a:rPr>
              <a:t>    Вы вводили неверно 1 раз. </a:t>
            </a:r>
          </a:p>
          <a:p>
            <a:pPr marL="534988" indent="-534988">
              <a:lnSpc>
                <a:spcPct val="110000"/>
              </a:lnSpc>
              <a:spcBef>
                <a:spcPct val="50000"/>
              </a:spcBef>
            </a:pPr>
            <a:r>
              <a:rPr lang="ru-RU" sz="2500">
                <a:solidFill>
                  <a:srgbClr val="3333FF"/>
                </a:solidFill>
              </a:rPr>
              <a:t>«5»: </a:t>
            </a:r>
            <a:r>
              <a:rPr lang="ru-RU" sz="2100"/>
              <a:t>Ввести номер месяца и номер дня, вывести число дней, оставшихся до Нового года.</a:t>
            </a:r>
          </a:p>
          <a:p>
            <a:pPr marL="534988" indent="-534988">
              <a:lnSpc>
                <a:spcPct val="90000"/>
              </a:lnSpc>
              <a:spcBef>
                <a:spcPct val="15000"/>
              </a:spcBef>
            </a:pPr>
            <a:r>
              <a:rPr lang="ru-RU" sz="2100">
                <a:latin typeface="Courier New" pitchFamily="49" charset="0"/>
              </a:rPr>
              <a:t>    </a:t>
            </a:r>
            <a:r>
              <a:rPr lang="ru-RU" sz="2100">
                <a:solidFill>
                  <a:srgbClr val="3333FF"/>
                </a:solidFill>
              </a:rPr>
              <a:t>Пример:</a:t>
            </a:r>
          </a:p>
          <a:p>
            <a:pPr marL="534988" indent="-534988"/>
            <a:r>
              <a:rPr lang="ru-RU" sz="2100">
                <a:latin typeface="Courier New" pitchFamily="49" charset="0"/>
              </a:rPr>
              <a:t>		</a:t>
            </a:r>
            <a:r>
              <a:rPr lang="ru-RU" sz="1900">
                <a:latin typeface="Courier New" pitchFamily="49" charset="0"/>
              </a:rPr>
              <a:t>Введите номер месяца:</a:t>
            </a:r>
          </a:p>
          <a:p>
            <a:pPr marL="534988" indent="-534988"/>
            <a:r>
              <a:rPr lang="ru-RU" sz="1900">
                <a:latin typeface="Courier New" pitchFamily="49" charset="0"/>
              </a:rPr>
              <a:t>		</a:t>
            </a:r>
            <a:r>
              <a:rPr lang="ru-RU" sz="1900">
                <a:solidFill>
                  <a:srgbClr val="FF0000"/>
                </a:solidFill>
                <a:latin typeface="Courier New" pitchFamily="49" charset="0"/>
              </a:rPr>
              <a:t>12</a:t>
            </a:r>
          </a:p>
          <a:p>
            <a:pPr marL="534988" indent="-534988"/>
            <a:r>
              <a:rPr lang="ru-RU" sz="1900">
                <a:latin typeface="Courier New" pitchFamily="49" charset="0"/>
              </a:rPr>
              <a:t>		Введите день:</a:t>
            </a:r>
          </a:p>
          <a:p>
            <a:pPr marL="534988" indent="-534988"/>
            <a:r>
              <a:rPr lang="ru-RU"/>
              <a:t>		</a:t>
            </a:r>
            <a:r>
              <a:rPr lang="ru-RU">
                <a:solidFill>
                  <a:srgbClr val="FF0000"/>
                </a:solidFill>
              </a:rPr>
              <a:t>25</a:t>
            </a:r>
          </a:p>
          <a:p>
            <a:pPr marL="534988" indent="-534988"/>
            <a:r>
              <a:rPr lang="ru-RU" sz="1900">
                <a:latin typeface="Courier New" pitchFamily="49" charset="0"/>
              </a:rPr>
              <a:t>      До Нового года осталось 6 дней.</a:t>
            </a:r>
            <a:endParaRPr lang="en-US" sz="1900">
              <a:latin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679</Words>
  <Application>Microsoft Office PowerPoint</Application>
  <PresentationFormat>Экран (4:3)</PresentationFormat>
  <Paragraphs>158</Paragraphs>
  <Slides>9</Slides>
  <Notes>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Программирование  на языке Паскаль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Программирование  на языке Паскаль</dc:title>
  <dc:creator>npb-220</dc:creator>
  <cp:lastModifiedBy>npb-220</cp:lastModifiedBy>
  <cp:revision>1</cp:revision>
  <dcterms:created xsi:type="dcterms:W3CDTF">2020-04-15T10:28:01Z</dcterms:created>
  <dcterms:modified xsi:type="dcterms:W3CDTF">2020-04-15T10:29:23Z</dcterms:modified>
</cp:coreProperties>
</file>